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A3_1586EEE5.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omments/modernComment_1A9_9D73A090.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2" r:id="rId2"/>
    <p:sldMasterId id="2147483700" r:id="rId3"/>
    <p:sldMasterId id="2147483708" r:id="rId4"/>
  </p:sldMasterIdLst>
  <p:notesMasterIdLst>
    <p:notesMasterId r:id="rId14"/>
  </p:notesMasterIdLst>
  <p:sldIdLst>
    <p:sldId id="256" r:id="rId5"/>
    <p:sldId id="416" r:id="rId6"/>
    <p:sldId id="415" r:id="rId7"/>
    <p:sldId id="420" r:id="rId8"/>
    <p:sldId id="428" r:id="rId9"/>
    <p:sldId id="419" r:id="rId10"/>
    <p:sldId id="425" r:id="rId11"/>
    <p:sldId id="429" r:id="rId12"/>
    <p:sldId id="43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A7E212-1E15-66D8-5878-A3FA63091826}" name="Johnson, Ray (CONTR)" initials="JR(" userId="S::Ray.Johnson@lm.doe.gov::6628388f-c351-4bfc-8dec-e272d8698209" providerId="AD"/>
  <p188:author id="{800A1952-F584-D6F0-5053-865C7E3FEEDF}" name="Zaynard, Kate (CONTR)" initials="ZK(" userId="S::kate.zaynard@lm.doe.gov::450eecdb-5eed-4908-8b65-2c47aebab2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2" autoAdjust="0"/>
    <p:restoredTop sz="91242" autoAdjust="0"/>
  </p:normalViewPr>
  <p:slideViewPr>
    <p:cSldViewPr snapToGrid="0">
      <p:cViewPr varScale="1">
        <p:scale>
          <a:sx n="100" d="100"/>
          <a:sy n="100" d="100"/>
        </p:scale>
        <p:origin x="606" y="90"/>
      </p:cViewPr>
      <p:guideLst/>
    </p:cSldViewPr>
  </p:slideViewPr>
  <p:outlineViewPr>
    <p:cViewPr>
      <p:scale>
        <a:sx n="33" d="100"/>
        <a:sy n="33" d="100"/>
      </p:scale>
      <p:origin x="0" y="-4166"/>
    </p:cViewPr>
  </p:outlineViewPr>
  <p:notesTextViewPr>
    <p:cViewPr>
      <p:scale>
        <a:sx n="1" d="1"/>
        <a:sy n="1" d="1"/>
      </p:scale>
      <p:origin x="0" y="0"/>
    </p:cViewPr>
  </p:notesTextViewPr>
  <p:notesViewPr>
    <p:cSldViewPr snapToGrid="0">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effectLst>
                  <a:glow rad="127000">
                    <a:schemeClr val="bg1"/>
                  </a:glow>
                </a:effectLst>
                <a:latin typeface="+mj-lt"/>
                <a:ea typeface="+mn-ea"/>
                <a:cs typeface="+mn-cs"/>
              </a:defRPr>
            </a:pPr>
            <a:r>
              <a:rPr lang="en-US" sz="1800" b="1" i="0" baseline="0" dirty="0">
                <a:solidFill>
                  <a:schemeClr val="tx1"/>
                </a:solidFill>
                <a:effectLst>
                  <a:glow rad="127000">
                    <a:schemeClr val="bg1"/>
                  </a:glow>
                </a:effectLst>
                <a:latin typeface="+mj-lt"/>
              </a:rPr>
              <a:t>Annual Dilworth Uranium Concentrations (mg/L) at Well 0891 </a:t>
            </a:r>
            <a:endParaRPr lang="en-US" dirty="0">
              <a:solidFill>
                <a:schemeClr val="tx1"/>
              </a:solidFill>
              <a:effectLst>
                <a:glow rad="127000">
                  <a:schemeClr val="bg1"/>
                </a:glow>
              </a:effectLst>
              <a:latin typeface="+mj-lt"/>
            </a:endParaRPr>
          </a:p>
        </c:rich>
      </c:tx>
      <c:layout>
        <c:manualLayout>
          <c:xMode val="edge"/>
          <c:yMode val="edge"/>
          <c:x val="0.12236089088589101"/>
          <c:y val="1.78457616316124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effectLst>
                <a:glow rad="127000">
                  <a:schemeClr val="bg1"/>
                </a:glow>
              </a:effectLst>
              <a:latin typeface="+mj-lt"/>
              <a:ea typeface="+mn-ea"/>
              <a:cs typeface="+mn-cs"/>
            </a:defRPr>
          </a:pPr>
          <a:endParaRPr lang="en-US"/>
        </a:p>
      </c:txPr>
    </c:title>
    <c:autoTitleDeleted val="0"/>
    <c:plotArea>
      <c:layout>
        <c:manualLayout>
          <c:layoutTarget val="inner"/>
          <c:xMode val="edge"/>
          <c:yMode val="edge"/>
          <c:x val="9.443469070627053E-2"/>
          <c:y val="0.16778631329620383"/>
          <c:w val="0.86561412552821959"/>
          <c:h val="0.6663662164180697"/>
        </c:manualLayout>
      </c:layout>
      <c:scatterChart>
        <c:scatterStyle val="lineMarker"/>
        <c:varyColors val="0"/>
        <c:ser>
          <c:idx val="0"/>
          <c:order val="0"/>
          <c:tx>
            <c:v>Uranium</c:v>
          </c:tx>
          <c:spPr>
            <a:ln w="28575" cap="rnd">
              <a:solidFill>
                <a:schemeClr val="accent1"/>
              </a:solidFill>
              <a:round/>
            </a:ln>
            <a:effectLst/>
          </c:spPr>
          <c:marker>
            <c:symbol val="circle"/>
            <c:size val="5"/>
            <c:spPr>
              <a:solidFill>
                <a:schemeClr val="accent1"/>
              </a:solidFill>
              <a:ln w="28575">
                <a:solidFill>
                  <a:schemeClr val="accent1"/>
                </a:solidFill>
              </a:ln>
              <a:effectLst/>
            </c:spPr>
          </c:marker>
          <c:xVal>
            <c:numRef>
              <c:f>'Annual Uranium Graph 0891'!$C$2:$C$49</c:f>
              <c:numCache>
                <c:formatCode>m/d/yyyy</c:formatCode>
                <c:ptCount val="48"/>
                <c:pt idx="0">
                  <c:v>35091</c:v>
                </c:pt>
                <c:pt idx="1">
                  <c:v>35458</c:v>
                </c:pt>
                <c:pt idx="2">
                  <c:v>35734</c:v>
                </c:pt>
                <c:pt idx="3">
                  <c:v>35896</c:v>
                </c:pt>
                <c:pt idx="4">
                  <c:v>35896</c:v>
                </c:pt>
                <c:pt idx="5">
                  <c:v>36135</c:v>
                </c:pt>
                <c:pt idx="6">
                  <c:v>36135</c:v>
                </c:pt>
                <c:pt idx="7">
                  <c:v>36275</c:v>
                </c:pt>
                <c:pt idx="8">
                  <c:v>36275</c:v>
                </c:pt>
                <c:pt idx="9">
                  <c:v>36638</c:v>
                </c:pt>
                <c:pt idx="10">
                  <c:v>37009</c:v>
                </c:pt>
                <c:pt idx="11">
                  <c:v>37365</c:v>
                </c:pt>
                <c:pt idx="12">
                  <c:v>37365</c:v>
                </c:pt>
                <c:pt idx="13">
                  <c:v>37744</c:v>
                </c:pt>
                <c:pt idx="14">
                  <c:v>38100</c:v>
                </c:pt>
                <c:pt idx="15">
                  <c:v>38484</c:v>
                </c:pt>
                <c:pt idx="16">
                  <c:v>38840</c:v>
                </c:pt>
                <c:pt idx="17">
                  <c:v>39386</c:v>
                </c:pt>
                <c:pt idx="18">
                  <c:v>39569</c:v>
                </c:pt>
                <c:pt idx="19">
                  <c:v>39925</c:v>
                </c:pt>
                <c:pt idx="20">
                  <c:v>40276</c:v>
                </c:pt>
                <c:pt idx="21">
                  <c:v>40276</c:v>
                </c:pt>
                <c:pt idx="22">
                  <c:v>40639</c:v>
                </c:pt>
                <c:pt idx="23">
                  <c:v>40639</c:v>
                </c:pt>
                <c:pt idx="24">
                  <c:v>41003</c:v>
                </c:pt>
                <c:pt idx="25">
                  <c:v>41003</c:v>
                </c:pt>
                <c:pt idx="26">
                  <c:v>41368</c:v>
                </c:pt>
                <c:pt idx="27">
                  <c:v>41368</c:v>
                </c:pt>
                <c:pt idx="28">
                  <c:v>41690</c:v>
                </c:pt>
                <c:pt idx="29">
                  <c:v>41690</c:v>
                </c:pt>
                <c:pt idx="30">
                  <c:v>42118</c:v>
                </c:pt>
                <c:pt idx="31">
                  <c:v>42118</c:v>
                </c:pt>
                <c:pt idx="32">
                  <c:v>42468</c:v>
                </c:pt>
                <c:pt idx="33">
                  <c:v>42468</c:v>
                </c:pt>
                <c:pt idx="34">
                  <c:v>42837</c:v>
                </c:pt>
                <c:pt idx="35">
                  <c:v>42837</c:v>
                </c:pt>
                <c:pt idx="36">
                  <c:v>43138</c:v>
                </c:pt>
                <c:pt idx="37">
                  <c:v>43138</c:v>
                </c:pt>
                <c:pt idx="38">
                  <c:v>43509</c:v>
                </c:pt>
                <c:pt idx="39">
                  <c:v>43509</c:v>
                </c:pt>
                <c:pt idx="40">
                  <c:v>43859</c:v>
                </c:pt>
                <c:pt idx="41">
                  <c:v>43859</c:v>
                </c:pt>
                <c:pt idx="42">
                  <c:v>44237</c:v>
                </c:pt>
                <c:pt idx="43">
                  <c:v>44237</c:v>
                </c:pt>
                <c:pt idx="44">
                  <c:v>44601</c:v>
                </c:pt>
                <c:pt idx="45">
                  <c:v>44601</c:v>
                </c:pt>
                <c:pt idx="46">
                  <c:v>44965</c:v>
                </c:pt>
                <c:pt idx="47">
                  <c:v>44965</c:v>
                </c:pt>
              </c:numCache>
            </c:numRef>
          </c:xVal>
          <c:yVal>
            <c:numRef>
              <c:f>'Annual Uranium Graph 0891'!$D$2:$D$49</c:f>
              <c:numCache>
                <c:formatCode>General</c:formatCode>
                <c:ptCount val="48"/>
                <c:pt idx="0">
                  <c:v>1.2999999999999999E-2</c:v>
                </c:pt>
                <c:pt idx="1">
                  <c:v>1.9300000000000001E-2</c:v>
                </c:pt>
                <c:pt idx="2">
                  <c:v>2.5100000000000001E-2</c:v>
                </c:pt>
                <c:pt idx="3">
                  <c:v>0.115</c:v>
                </c:pt>
                <c:pt idx="4">
                  <c:v>0.114</c:v>
                </c:pt>
                <c:pt idx="5">
                  <c:v>6.9599999999999995E-2</c:v>
                </c:pt>
                <c:pt idx="6">
                  <c:v>6.9400000000000003E-2</c:v>
                </c:pt>
                <c:pt idx="7">
                  <c:v>7.22E-2</c:v>
                </c:pt>
                <c:pt idx="8">
                  <c:v>6.7100000000000007E-2</c:v>
                </c:pt>
                <c:pt idx="9">
                  <c:v>0.35799999999999998</c:v>
                </c:pt>
                <c:pt idx="10">
                  <c:v>4.1399999999999999E-2</c:v>
                </c:pt>
                <c:pt idx="11">
                  <c:v>3.2800000000000003E-2</c:v>
                </c:pt>
                <c:pt idx="12">
                  <c:v>2.8299999999999999E-2</c:v>
                </c:pt>
                <c:pt idx="13">
                  <c:v>0.24399999999999999</c:v>
                </c:pt>
                <c:pt idx="14">
                  <c:v>0.16</c:v>
                </c:pt>
                <c:pt idx="15">
                  <c:v>5.8999999999999997E-2</c:v>
                </c:pt>
                <c:pt idx="16">
                  <c:v>0.45</c:v>
                </c:pt>
                <c:pt idx="17">
                  <c:v>3.3000000000000002E-2</c:v>
                </c:pt>
                <c:pt idx="18">
                  <c:v>5.8200000000000002E-2</c:v>
                </c:pt>
                <c:pt idx="19">
                  <c:v>1.7</c:v>
                </c:pt>
                <c:pt idx="20">
                  <c:v>2.1</c:v>
                </c:pt>
                <c:pt idx="21">
                  <c:v>2</c:v>
                </c:pt>
                <c:pt idx="22">
                  <c:v>2.8</c:v>
                </c:pt>
                <c:pt idx="23">
                  <c:v>2.9</c:v>
                </c:pt>
                <c:pt idx="24">
                  <c:v>2.7</c:v>
                </c:pt>
                <c:pt idx="25">
                  <c:v>2.7</c:v>
                </c:pt>
                <c:pt idx="26">
                  <c:v>2.5</c:v>
                </c:pt>
                <c:pt idx="27">
                  <c:v>2.5</c:v>
                </c:pt>
                <c:pt idx="28">
                  <c:v>3</c:v>
                </c:pt>
                <c:pt idx="29">
                  <c:v>3.1</c:v>
                </c:pt>
                <c:pt idx="30">
                  <c:v>3.2</c:v>
                </c:pt>
                <c:pt idx="31">
                  <c:v>3.2</c:v>
                </c:pt>
                <c:pt idx="32">
                  <c:v>3.2</c:v>
                </c:pt>
                <c:pt idx="33">
                  <c:v>3.6</c:v>
                </c:pt>
                <c:pt idx="34">
                  <c:v>2.2999999999999998</c:v>
                </c:pt>
                <c:pt idx="35">
                  <c:v>2.5</c:v>
                </c:pt>
                <c:pt idx="36">
                  <c:v>1.2</c:v>
                </c:pt>
                <c:pt idx="37">
                  <c:v>1.1000000000000001</c:v>
                </c:pt>
                <c:pt idx="38">
                  <c:v>1.5</c:v>
                </c:pt>
                <c:pt idx="39">
                  <c:v>1.4</c:v>
                </c:pt>
                <c:pt idx="40">
                  <c:v>1.1000000000000001</c:v>
                </c:pt>
                <c:pt idx="41">
                  <c:v>1</c:v>
                </c:pt>
                <c:pt idx="42">
                  <c:v>0.83</c:v>
                </c:pt>
                <c:pt idx="43">
                  <c:v>0.82</c:v>
                </c:pt>
                <c:pt idx="44">
                  <c:v>1</c:v>
                </c:pt>
                <c:pt idx="45">
                  <c:v>1</c:v>
                </c:pt>
                <c:pt idx="46">
                  <c:v>0.85199999999999998</c:v>
                </c:pt>
                <c:pt idx="47">
                  <c:v>0.84499999999999997</c:v>
                </c:pt>
              </c:numCache>
            </c:numRef>
          </c:yVal>
          <c:smooth val="0"/>
          <c:extLst>
            <c:ext xmlns:c16="http://schemas.microsoft.com/office/drawing/2014/chart" uri="{C3380CC4-5D6E-409C-BE32-E72D297353CC}">
              <c16:uniqueId val="{00000000-76A6-4E05-ADE1-992000239167}"/>
            </c:ext>
          </c:extLst>
        </c:ser>
        <c:dLbls>
          <c:showLegendKey val="0"/>
          <c:showVal val="0"/>
          <c:showCatName val="0"/>
          <c:showSerName val="0"/>
          <c:showPercent val="0"/>
          <c:showBubbleSize val="0"/>
        </c:dLbls>
        <c:axId val="629397296"/>
        <c:axId val="629399096"/>
      </c:scatterChart>
      <c:scatterChart>
        <c:scatterStyle val="smoothMarker"/>
        <c:varyColors val="0"/>
        <c:ser>
          <c:idx val="1"/>
          <c:order val="1"/>
          <c:tx>
            <c:v>Background</c:v>
          </c:tx>
          <c:spPr>
            <a:ln w="28575" cap="rnd">
              <a:solidFill>
                <a:schemeClr val="accent3"/>
              </a:solidFill>
              <a:round/>
            </a:ln>
            <a:effectLst/>
          </c:spPr>
          <c:marker>
            <c:symbol val="none"/>
          </c:marker>
          <c:xVal>
            <c:numRef>
              <c:f>'Annual Uranium Graph 0891'!$C$2:$C$49</c:f>
              <c:numCache>
                <c:formatCode>m/d/yyyy</c:formatCode>
                <c:ptCount val="48"/>
                <c:pt idx="0">
                  <c:v>35091</c:v>
                </c:pt>
                <c:pt idx="1">
                  <c:v>35458</c:v>
                </c:pt>
                <c:pt idx="2">
                  <c:v>35734</c:v>
                </c:pt>
                <c:pt idx="3">
                  <c:v>35896</c:v>
                </c:pt>
                <c:pt idx="4">
                  <c:v>35896</c:v>
                </c:pt>
                <c:pt idx="5">
                  <c:v>36135</c:v>
                </c:pt>
                <c:pt idx="6">
                  <c:v>36135</c:v>
                </c:pt>
                <c:pt idx="7">
                  <c:v>36275</c:v>
                </c:pt>
                <c:pt idx="8">
                  <c:v>36275</c:v>
                </c:pt>
                <c:pt idx="9">
                  <c:v>36638</c:v>
                </c:pt>
                <c:pt idx="10">
                  <c:v>37009</c:v>
                </c:pt>
                <c:pt idx="11">
                  <c:v>37365</c:v>
                </c:pt>
                <c:pt idx="12">
                  <c:v>37365</c:v>
                </c:pt>
                <c:pt idx="13">
                  <c:v>37744</c:v>
                </c:pt>
                <c:pt idx="14">
                  <c:v>38100</c:v>
                </c:pt>
                <c:pt idx="15">
                  <c:v>38484</c:v>
                </c:pt>
                <c:pt idx="16">
                  <c:v>38840</c:v>
                </c:pt>
                <c:pt idx="17">
                  <c:v>39386</c:v>
                </c:pt>
                <c:pt idx="18">
                  <c:v>39569</c:v>
                </c:pt>
                <c:pt idx="19">
                  <c:v>39925</c:v>
                </c:pt>
                <c:pt idx="20">
                  <c:v>40276</c:v>
                </c:pt>
                <c:pt idx="21">
                  <c:v>40276</c:v>
                </c:pt>
                <c:pt idx="22">
                  <c:v>40639</c:v>
                </c:pt>
                <c:pt idx="23">
                  <c:v>40639</c:v>
                </c:pt>
                <c:pt idx="24">
                  <c:v>41003</c:v>
                </c:pt>
                <c:pt idx="25">
                  <c:v>41003</c:v>
                </c:pt>
                <c:pt idx="26">
                  <c:v>41368</c:v>
                </c:pt>
                <c:pt idx="27">
                  <c:v>41368</c:v>
                </c:pt>
                <c:pt idx="28">
                  <c:v>41690</c:v>
                </c:pt>
                <c:pt idx="29">
                  <c:v>41690</c:v>
                </c:pt>
                <c:pt idx="30">
                  <c:v>42118</c:v>
                </c:pt>
                <c:pt idx="31">
                  <c:v>42118</c:v>
                </c:pt>
                <c:pt idx="32">
                  <c:v>42468</c:v>
                </c:pt>
                <c:pt idx="33">
                  <c:v>42468</c:v>
                </c:pt>
                <c:pt idx="34">
                  <c:v>42837</c:v>
                </c:pt>
                <c:pt idx="35">
                  <c:v>42837</c:v>
                </c:pt>
                <c:pt idx="36">
                  <c:v>43138</c:v>
                </c:pt>
                <c:pt idx="37">
                  <c:v>43138</c:v>
                </c:pt>
                <c:pt idx="38">
                  <c:v>43509</c:v>
                </c:pt>
                <c:pt idx="39">
                  <c:v>43509</c:v>
                </c:pt>
                <c:pt idx="40">
                  <c:v>43859</c:v>
                </c:pt>
                <c:pt idx="41">
                  <c:v>43859</c:v>
                </c:pt>
                <c:pt idx="42">
                  <c:v>44237</c:v>
                </c:pt>
                <c:pt idx="43">
                  <c:v>44237</c:v>
                </c:pt>
                <c:pt idx="44">
                  <c:v>44601</c:v>
                </c:pt>
                <c:pt idx="45">
                  <c:v>44601</c:v>
                </c:pt>
                <c:pt idx="46">
                  <c:v>44965</c:v>
                </c:pt>
                <c:pt idx="47">
                  <c:v>44965</c:v>
                </c:pt>
              </c:numCache>
            </c:numRef>
          </c:xVal>
          <c:yVal>
            <c:numRef>
              <c:f>'Annual Uranium Graph 0891'!$E$2:$E$49</c:f>
              <c:numCache>
                <c:formatCode>General</c:formatCode>
                <c:ptCount val="48"/>
                <c:pt idx="0">
                  <c:v>9.4E-2</c:v>
                </c:pt>
                <c:pt idx="1">
                  <c:v>9.4E-2</c:v>
                </c:pt>
                <c:pt idx="2">
                  <c:v>9.4E-2</c:v>
                </c:pt>
                <c:pt idx="3">
                  <c:v>9.4E-2</c:v>
                </c:pt>
                <c:pt idx="4">
                  <c:v>9.4E-2</c:v>
                </c:pt>
                <c:pt idx="5">
                  <c:v>9.4E-2</c:v>
                </c:pt>
                <c:pt idx="6">
                  <c:v>9.4E-2</c:v>
                </c:pt>
                <c:pt idx="7">
                  <c:v>9.4E-2</c:v>
                </c:pt>
                <c:pt idx="8">
                  <c:v>9.4E-2</c:v>
                </c:pt>
                <c:pt idx="9">
                  <c:v>9.4E-2</c:v>
                </c:pt>
                <c:pt idx="10">
                  <c:v>9.4E-2</c:v>
                </c:pt>
                <c:pt idx="11">
                  <c:v>9.4E-2</c:v>
                </c:pt>
                <c:pt idx="12">
                  <c:v>9.4E-2</c:v>
                </c:pt>
                <c:pt idx="13">
                  <c:v>9.4E-2</c:v>
                </c:pt>
                <c:pt idx="14">
                  <c:v>9.4E-2</c:v>
                </c:pt>
                <c:pt idx="15">
                  <c:v>9.4E-2</c:v>
                </c:pt>
                <c:pt idx="16">
                  <c:v>9.4E-2</c:v>
                </c:pt>
                <c:pt idx="17">
                  <c:v>9.4E-2</c:v>
                </c:pt>
                <c:pt idx="18">
                  <c:v>9.4E-2</c:v>
                </c:pt>
                <c:pt idx="19">
                  <c:v>9.4E-2</c:v>
                </c:pt>
                <c:pt idx="20">
                  <c:v>9.4E-2</c:v>
                </c:pt>
                <c:pt idx="21">
                  <c:v>9.4E-2</c:v>
                </c:pt>
                <c:pt idx="22">
                  <c:v>9.4E-2</c:v>
                </c:pt>
                <c:pt idx="23">
                  <c:v>9.4E-2</c:v>
                </c:pt>
                <c:pt idx="24">
                  <c:v>9.4E-2</c:v>
                </c:pt>
                <c:pt idx="25">
                  <c:v>9.4E-2</c:v>
                </c:pt>
                <c:pt idx="26">
                  <c:v>9.4E-2</c:v>
                </c:pt>
                <c:pt idx="27">
                  <c:v>9.4E-2</c:v>
                </c:pt>
                <c:pt idx="28">
                  <c:v>9.4E-2</c:v>
                </c:pt>
                <c:pt idx="29">
                  <c:v>9.4E-2</c:v>
                </c:pt>
                <c:pt idx="30">
                  <c:v>9.4E-2</c:v>
                </c:pt>
                <c:pt idx="31">
                  <c:v>9.4E-2</c:v>
                </c:pt>
                <c:pt idx="32">
                  <c:v>9.4E-2</c:v>
                </c:pt>
                <c:pt idx="33">
                  <c:v>9.4E-2</c:v>
                </c:pt>
                <c:pt idx="34">
                  <c:v>9.4E-2</c:v>
                </c:pt>
                <c:pt idx="35">
                  <c:v>9.4E-2</c:v>
                </c:pt>
                <c:pt idx="36">
                  <c:v>9.4E-2</c:v>
                </c:pt>
                <c:pt idx="37">
                  <c:v>9.4E-2</c:v>
                </c:pt>
                <c:pt idx="38">
                  <c:v>9.4E-2</c:v>
                </c:pt>
                <c:pt idx="39">
                  <c:v>9.4E-2</c:v>
                </c:pt>
                <c:pt idx="40">
                  <c:v>9.4E-2</c:v>
                </c:pt>
                <c:pt idx="41">
                  <c:v>9.4E-2</c:v>
                </c:pt>
                <c:pt idx="42">
                  <c:v>9.4E-2</c:v>
                </c:pt>
                <c:pt idx="43">
                  <c:v>9.4E-2</c:v>
                </c:pt>
                <c:pt idx="44">
                  <c:v>9.4E-2</c:v>
                </c:pt>
                <c:pt idx="45">
                  <c:v>9.4E-2</c:v>
                </c:pt>
                <c:pt idx="46">
                  <c:v>9.4E-2</c:v>
                </c:pt>
                <c:pt idx="47">
                  <c:v>9.4E-2</c:v>
                </c:pt>
              </c:numCache>
            </c:numRef>
          </c:yVal>
          <c:smooth val="1"/>
          <c:extLst>
            <c:ext xmlns:c16="http://schemas.microsoft.com/office/drawing/2014/chart" uri="{C3380CC4-5D6E-409C-BE32-E72D297353CC}">
              <c16:uniqueId val="{00000001-76A6-4E05-ADE1-992000239167}"/>
            </c:ext>
          </c:extLst>
        </c:ser>
        <c:ser>
          <c:idx val="2"/>
          <c:order val="2"/>
          <c:tx>
            <c:v>Livestock Guideline</c:v>
          </c:tx>
          <c:spPr>
            <a:ln w="28575" cap="rnd">
              <a:solidFill>
                <a:schemeClr val="accent6"/>
              </a:solidFill>
              <a:round/>
            </a:ln>
            <a:effectLst/>
          </c:spPr>
          <c:marker>
            <c:symbol val="none"/>
          </c:marker>
          <c:xVal>
            <c:numRef>
              <c:f>'Annual Uranium Graph 0891'!$C$2:$C$49</c:f>
              <c:numCache>
                <c:formatCode>m/d/yyyy</c:formatCode>
                <c:ptCount val="48"/>
                <c:pt idx="0">
                  <c:v>35091</c:v>
                </c:pt>
                <c:pt idx="1">
                  <c:v>35458</c:v>
                </c:pt>
                <c:pt idx="2">
                  <c:v>35734</c:v>
                </c:pt>
                <c:pt idx="3">
                  <c:v>35896</c:v>
                </c:pt>
                <c:pt idx="4">
                  <c:v>35896</c:v>
                </c:pt>
                <c:pt idx="5">
                  <c:v>36135</c:v>
                </c:pt>
                <c:pt idx="6">
                  <c:v>36135</c:v>
                </c:pt>
                <c:pt idx="7">
                  <c:v>36275</c:v>
                </c:pt>
                <c:pt idx="8">
                  <c:v>36275</c:v>
                </c:pt>
                <c:pt idx="9">
                  <c:v>36638</c:v>
                </c:pt>
                <c:pt idx="10">
                  <c:v>37009</c:v>
                </c:pt>
                <c:pt idx="11">
                  <c:v>37365</c:v>
                </c:pt>
                <c:pt idx="12">
                  <c:v>37365</c:v>
                </c:pt>
                <c:pt idx="13">
                  <c:v>37744</c:v>
                </c:pt>
                <c:pt idx="14">
                  <c:v>38100</c:v>
                </c:pt>
                <c:pt idx="15">
                  <c:v>38484</c:v>
                </c:pt>
                <c:pt idx="16">
                  <c:v>38840</c:v>
                </c:pt>
                <c:pt idx="17">
                  <c:v>39386</c:v>
                </c:pt>
                <c:pt idx="18">
                  <c:v>39569</c:v>
                </c:pt>
                <c:pt idx="19">
                  <c:v>39925</c:v>
                </c:pt>
                <c:pt idx="20">
                  <c:v>40276</c:v>
                </c:pt>
                <c:pt idx="21">
                  <c:v>40276</c:v>
                </c:pt>
                <c:pt idx="22">
                  <c:v>40639</c:v>
                </c:pt>
                <c:pt idx="23">
                  <c:v>40639</c:v>
                </c:pt>
                <c:pt idx="24">
                  <c:v>41003</c:v>
                </c:pt>
                <c:pt idx="25">
                  <c:v>41003</c:v>
                </c:pt>
                <c:pt idx="26">
                  <c:v>41368</c:v>
                </c:pt>
                <c:pt idx="27">
                  <c:v>41368</c:v>
                </c:pt>
                <c:pt idx="28">
                  <c:v>41690</c:v>
                </c:pt>
                <c:pt idx="29">
                  <c:v>41690</c:v>
                </c:pt>
                <c:pt idx="30">
                  <c:v>42118</c:v>
                </c:pt>
                <c:pt idx="31">
                  <c:v>42118</c:v>
                </c:pt>
                <c:pt idx="32">
                  <c:v>42468</c:v>
                </c:pt>
                <c:pt idx="33">
                  <c:v>42468</c:v>
                </c:pt>
                <c:pt idx="34">
                  <c:v>42837</c:v>
                </c:pt>
                <c:pt idx="35">
                  <c:v>42837</c:v>
                </c:pt>
                <c:pt idx="36">
                  <c:v>43138</c:v>
                </c:pt>
                <c:pt idx="37">
                  <c:v>43138</c:v>
                </c:pt>
                <c:pt idx="38">
                  <c:v>43509</c:v>
                </c:pt>
                <c:pt idx="39">
                  <c:v>43509</c:v>
                </c:pt>
                <c:pt idx="40">
                  <c:v>43859</c:v>
                </c:pt>
                <c:pt idx="41">
                  <c:v>43859</c:v>
                </c:pt>
                <c:pt idx="42">
                  <c:v>44237</c:v>
                </c:pt>
                <c:pt idx="43">
                  <c:v>44237</c:v>
                </c:pt>
                <c:pt idx="44">
                  <c:v>44601</c:v>
                </c:pt>
                <c:pt idx="45">
                  <c:v>44601</c:v>
                </c:pt>
                <c:pt idx="46">
                  <c:v>44965</c:v>
                </c:pt>
                <c:pt idx="47">
                  <c:v>44965</c:v>
                </c:pt>
              </c:numCache>
            </c:numRef>
          </c:xVal>
          <c:yVal>
            <c:numRef>
              <c:f>'Annual Uranium Graph 0891'!$F$2:$F$49</c:f>
              <c:numCache>
                <c:formatCode>General</c:formatCode>
                <c:ptCount val="48"/>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pt idx="30">
                  <c:v>0.2</c:v>
                </c:pt>
                <c:pt idx="31">
                  <c:v>0.2</c:v>
                </c:pt>
                <c:pt idx="32">
                  <c:v>0.2</c:v>
                </c:pt>
                <c:pt idx="33">
                  <c:v>0.2</c:v>
                </c:pt>
                <c:pt idx="34">
                  <c:v>0.2</c:v>
                </c:pt>
                <c:pt idx="35">
                  <c:v>0.2</c:v>
                </c:pt>
                <c:pt idx="36">
                  <c:v>0.2</c:v>
                </c:pt>
                <c:pt idx="37">
                  <c:v>0.2</c:v>
                </c:pt>
                <c:pt idx="38">
                  <c:v>0.2</c:v>
                </c:pt>
                <c:pt idx="39">
                  <c:v>0.2</c:v>
                </c:pt>
                <c:pt idx="40">
                  <c:v>0.2</c:v>
                </c:pt>
                <c:pt idx="41">
                  <c:v>0.2</c:v>
                </c:pt>
                <c:pt idx="42">
                  <c:v>0.2</c:v>
                </c:pt>
                <c:pt idx="43">
                  <c:v>0.2</c:v>
                </c:pt>
                <c:pt idx="44">
                  <c:v>0.2</c:v>
                </c:pt>
                <c:pt idx="45">
                  <c:v>0.2</c:v>
                </c:pt>
                <c:pt idx="46">
                  <c:v>0.2</c:v>
                </c:pt>
                <c:pt idx="47">
                  <c:v>0.2</c:v>
                </c:pt>
              </c:numCache>
            </c:numRef>
          </c:yVal>
          <c:smooth val="1"/>
          <c:extLst>
            <c:ext xmlns:c16="http://schemas.microsoft.com/office/drawing/2014/chart" uri="{C3380CC4-5D6E-409C-BE32-E72D297353CC}">
              <c16:uniqueId val="{00000002-76A6-4E05-ADE1-992000239167}"/>
            </c:ext>
          </c:extLst>
        </c:ser>
        <c:dLbls>
          <c:showLegendKey val="0"/>
          <c:showVal val="0"/>
          <c:showCatName val="0"/>
          <c:showSerName val="0"/>
          <c:showPercent val="0"/>
          <c:showBubbleSize val="0"/>
        </c:dLbls>
        <c:axId val="629397296"/>
        <c:axId val="629399096"/>
      </c:scatterChart>
      <c:valAx>
        <c:axId val="629397296"/>
        <c:scaling>
          <c:orientation val="minMax"/>
          <c:max val="44993"/>
          <c:min val="35065"/>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n-US"/>
          </a:p>
        </c:txPr>
        <c:crossAx val="629399096"/>
        <c:crosses val="autoZero"/>
        <c:crossBetween val="midCat"/>
      </c:valAx>
      <c:valAx>
        <c:axId val="62939909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Uranium</a:t>
                </a:r>
                <a:r>
                  <a:rPr lang="en-US" baseline="0">
                    <a:solidFill>
                      <a:schemeClr val="tx1"/>
                    </a:solidFill>
                  </a:rPr>
                  <a:t> mg/L</a:t>
                </a:r>
                <a:endParaRPr lang="en-US">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29397296"/>
        <c:crosses val="autoZero"/>
        <c:crossBetween val="midCat"/>
      </c:valAx>
      <c:spPr>
        <a:noFill/>
        <a:ln>
          <a:noFill/>
        </a:ln>
        <a:effectLst/>
      </c:spPr>
    </c:plotArea>
    <c:legend>
      <c:legendPos val="b"/>
      <c:layout>
        <c:manualLayout>
          <c:xMode val="edge"/>
          <c:yMode val="edge"/>
          <c:x val="0.3242872505034991"/>
          <c:y val="0.10618569020335873"/>
          <c:w val="0.44092158049999242"/>
          <c:h val="4.527923504852886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1A3_1586EEE5.xml><?xml version="1.0" encoding="utf-8"?>
<p188:cmLst xmlns:a="http://schemas.openxmlformats.org/drawingml/2006/main" xmlns:r="http://schemas.openxmlformats.org/officeDocument/2006/relationships" xmlns:p188="http://schemas.microsoft.com/office/powerpoint/2018/8/main">
  <p188:cm id="{0F15A45B-6275-43E8-B1A1-BF5EA50FBDE3}" authorId="{A1A7E212-1E15-66D8-5878-A3FA63091826}" status="resolved" created="2023-07-31T22:21:00.757" complete="100000">
    <pc:sldMkLst xmlns:pc="http://schemas.microsoft.com/office/powerpoint/2013/main/command">
      <pc:docMk/>
      <pc:sldMk cId="361164517" sldId="419"/>
    </pc:sldMkLst>
    <p188:txBody>
      <a:bodyPr/>
      <a:lstStyle/>
      <a:p>
        <a:r>
          <a:rPr lang="en-US"/>
          <a:t>Change background to a solid line (no dots) and add livestock guideline line.</a:t>
        </a:r>
      </a:p>
    </p188:txBody>
  </p188:cm>
  <p188:cm id="{C28C5E16-A000-4836-933E-3D60036DF122}" authorId="{A1A7E212-1E15-66D8-5878-A3FA63091826}" status="resolved" created="2023-07-31T22:32:30.227" complete="100000">
    <pc:sldMkLst xmlns:pc="http://schemas.microsoft.com/office/powerpoint/2013/main/command">
      <pc:docMk/>
      <pc:sldMk cId="361164517" sldId="419"/>
    </pc:sldMkLst>
    <p188:txBody>
      <a:bodyPr/>
      <a:lstStyle/>
      <a:p>
        <a:r>
          <a:rPr lang="en-US"/>
          <a:t>Change y axis to one decimal place.</a:t>
        </a:r>
      </a:p>
    </p188:txBody>
  </p188:cm>
</p188:cmLst>
</file>

<file path=ppt/comments/modernComment_1A9_9D73A090.xml><?xml version="1.0" encoding="utf-8"?>
<p188:cmLst xmlns:a="http://schemas.openxmlformats.org/drawingml/2006/main" xmlns:r="http://schemas.openxmlformats.org/officeDocument/2006/relationships" xmlns:p188="http://schemas.microsoft.com/office/powerpoint/2018/8/main">
  <p188:cm id="{AD4C969A-E947-49B9-BCE8-EAE26359711F}" authorId="{A1A7E212-1E15-66D8-5878-A3FA63091826}" status="resolved" created="2023-07-31T22:44:44.870" complete="100000">
    <pc:sldMkLst xmlns:pc="http://schemas.microsoft.com/office/powerpoint/2013/main/command">
      <pc:docMk/>
      <pc:sldMk cId="2641600656" sldId="425"/>
    </pc:sldMkLst>
    <p188:txBody>
      <a:bodyPr/>
      <a:lstStyle/>
      <a:p>
        <a:r>
          <a:rPr lang="en-US"/>
          <a:t>Need to add reference sources for background, U max in 891, and livestock guideline and add a ref. list at the end.</a:t>
        </a:r>
      </a:p>
    </p188:txBody>
  </p188:cm>
  <p188:cm id="{7A0CF4FE-F176-4C32-90EF-663CC558BF45}" authorId="{A1A7E212-1E15-66D8-5878-A3FA63091826}" status="resolved" created="2023-08-01T17:01:24.664" complete="100000">
    <pc:sldMkLst xmlns:pc="http://schemas.microsoft.com/office/powerpoint/2013/main/command">
      <pc:docMk/>
      <pc:sldMk cId="2641600656" sldId="425"/>
    </pc:sldMkLst>
    <p188:txBody>
      <a:bodyPr/>
      <a:lstStyle/>
      <a:p>
        <a:r>
          <a:rPr lang="en-US"/>
          <a:t>Add in Conquista Clay confining unit.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63013-880A-4957-A712-9B10FC60BA65}"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7D4BC-77E7-48C3-ADED-5856D302AFFC}" type="slidenum">
              <a:rPr lang="en-US" smtClean="0"/>
              <a:t>‹#›</a:t>
            </a:fld>
            <a:endParaRPr lang="en-US"/>
          </a:p>
        </p:txBody>
      </p:sp>
    </p:spTree>
    <p:extLst>
      <p:ext uri="{BB962C8B-B14F-4D97-AF65-F5344CB8AC3E}">
        <p14:creationId xmlns:p14="http://schemas.microsoft.com/office/powerpoint/2010/main" val="280961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feel very fortunate that I have been under the mentorship of Geochemists, Ray Johnson and Stacy Trowbridge and that I have been able to learn so much from them.</a:t>
            </a:r>
          </a:p>
          <a:p>
            <a:endParaRPr lang="en-US" dirty="0"/>
          </a:p>
          <a:p>
            <a:endParaRPr lang="en-US" dirty="0"/>
          </a:p>
        </p:txBody>
      </p:sp>
      <p:sp>
        <p:nvSpPr>
          <p:cNvPr id="4" name="Slide Number Placeholder 3"/>
          <p:cNvSpPr>
            <a:spLocks noGrp="1"/>
          </p:cNvSpPr>
          <p:nvPr>
            <p:ph type="sldNum" sz="quarter" idx="5"/>
          </p:nvPr>
        </p:nvSpPr>
        <p:spPr/>
        <p:txBody>
          <a:bodyPr/>
          <a:lstStyle/>
          <a:p>
            <a:fld id="{61D7D4BC-77E7-48C3-ADED-5856D302AFFC}" type="slidenum">
              <a:rPr lang="en-US" smtClean="0"/>
              <a:t>1</a:t>
            </a:fld>
            <a:endParaRPr lang="en-US"/>
          </a:p>
        </p:txBody>
      </p:sp>
    </p:spTree>
    <p:extLst>
      <p:ext uri="{BB962C8B-B14F-4D97-AF65-F5344CB8AC3E}">
        <p14:creationId xmlns:p14="http://schemas.microsoft.com/office/powerpoint/2010/main" val="147976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LM must gain concurrence from the Nuclear Regulatory Commission (NRC) to discontinue monitoring the site</a:t>
            </a:r>
          </a:p>
          <a:p>
            <a:pPr marL="171450" indent="-171450">
              <a:buFontTx/>
              <a:buChar char="-"/>
            </a:pPr>
            <a:r>
              <a:rPr lang="en-US" dirty="0"/>
              <a:t>Currently, well monitoring is not required legally, but is done as a best management practice according to the LTSP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In this assessment we will address the feasibility of discontinuing monitoring activities at the site while ensuring the LM Mission which is to “Protect Human Health and the Environment”</a:t>
            </a:r>
          </a:p>
          <a:p>
            <a:pPr marL="0" indent="0">
              <a:buFontTx/>
              <a:buNone/>
            </a:pPr>
            <a:endParaRPr lang="en-US" dirty="0"/>
          </a:p>
          <a:p>
            <a:pPr marL="0" indent="0">
              <a:buFontTx/>
              <a:buNone/>
            </a:pPr>
            <a:r>
              <a:rPr lang="en-US" dirty="0"/>
              <a:t>The site, located in Karnes County, Texas, </a:t>
            </a:r>
          </a:p>
          <a:p>
            <a:pPr marL="0" indent="0">
              <a:buFontTx/>
              <a:buNone/>
            </a:pPr>
            <a:r>
              <a:rPr lang="en-US" dirty="0"/>
              <a:t>sits roughly eight miles southwest of Falls City and 46 miles southeast of San Antonio. </a:t>
            </a:r>
          </a:p>
          <a:p>
            <a:pPr marL="0" indent="0">
              <a:buFontTx/>
              <a:buNone/>
            </a:pPr>
            <a:r>
              <a:rPr lang="en-US" dirty="0"/>
              <a:t>Surrounding areas consist of cleared ranchlands mainly utilized for agriculture, particularly livestock farming like cattle. </a:t>
            </a:r>
          </a:p>
          <a:p>
            <a:pPr marL="0" indent="0">
              <a:buFontTx/>
              <a:buNone/>
            </a:pPr>
            <a:r>
              <a:rPr lang="en-US" dirty="0"/>
              <a:t>Despite its proximity to San Antonio, the population remains relatively small.</a:t>
            </a:r>
          </a:p>
        </p:txBody>
      </p:sp>
      <p:sp>
        <p:nvSpPr>
          <p:cNvPr id="4" name="Slide Number Placeholder 3"/>
          <p:cNvSpPr>
            <a:spLocks noGrp="1"/>
          </p:cNvSpPr>
          <p:nvPr>
            <p:ph type="sldNum" sz="quarter" idx="5"/>
          </p:nvPr>
        </p:nvSpPr>
        <p:spPr/>
        <p:txBody>
          <a:bodyPr/>
          <a:lstStyle/>
          <a:p>
            <a:fld id="{61D7D4BC-77E7-48C3-ADED-5856D302AFFC}" type="slidenum">
              <a:rPr lang="en-US" smtClean="0"/>
              <a:t>2</a:t>
            </a:fld>
            <a:endParaRPr lang="en-US"/>
          </a:p>
        </p:txBody>
      </p:sp>
    </p:spTree>
    <p:extLst>
      <p:ext uri="{BB962C8B-B14F-4D97-AF65-F5344CB8AC3E}">
        <p14:creationId xmlns:p14="http://schemas.microsoft.com/office/powerpoint/2010/main" val="402246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story using figure:</a:t>
            </a:r>
          </a:p>
          <a:p>
            <a:endParaRPr lang="en-US" dirty="0"/>
          </a:p>
          <a:p>
            <a:pPr marL="228600" indent="-228600">
              <a:buAutoNum type="arabicPeriod"/>
            </a:pPr>
            <a:r>
              <a:rPr lang="en-US" dirty="0"/>
              <a:t>1954 Uranium discovered in the Gulf Coastal Plains of Karnes County</a:t>
            </a:r>
          </a:p>
          <a:p>
            <a:pPr marL="228600" indent="-228600">
              <a:buAutoNum type="arabicPeriod"/>
            </a:pPr>
            <a:r>
              <a:rPr lang="en-US" dirty="0"/>
              <a:t>5 years later open pit mining commenced which opened Parcel A and Parcel B</a:t>
            </a:r>
          </a:p>
          <a:p>
            <a:pPr marL="228600" indent="-228600">
              <a:buAutoNum type="arabicPeriod"/>
            </a:pPr>
            <a:r>
              <a:rPr lang="en-US" dirty="0"/>
              <a:t>2 years later, Mill operations to extract said uranium were conducted on site using sulfuric acid leaching. The mill tailings were returned to the open pits.</a:t>
            </a:r>
          </a:p>
          <a:p>
            <a:pPr marL="228600" indent="-228600">
              <a:buAutoNum type="arabicPeriod"/>
            </a:pPr>
            <a:r>
              <a:rPr lang="en-US" dirty="0">
                <a:cs typeface="Arial" panose="020B0604020202020204" pitchFamily="34" charset="0"/>
              </a:rPr>
              <a:t>However, a second extraction was conducted 5 years later by </a:t>
            </a:r>
            <a:r>
              <a:rPr lang="en-US" kern="0" dirty="0">
                <a:effectLst/>
                <a:ea typeface="Calibri" panose="020F0502020204030204" pitchFamily="34" charset="0"/>
                <a:cs typeface="Arial" panose="020B0604020202020204" pitchFamily="34" charset="0"/>
              </a:rPr>
              <a:t>Solution Engineering (SEI) and its partner, Basic Resources who bought the site from the previous owners. Tailings were again restored to their pits.</a:t>
            </a:r>
          </a:p>
          <a:p>
            <a:pPr marL="0" indent="0">
              <a:buNone/>
            </a:pPr>
            <a:r>
              <a:rPr lang="en-US" kern="0" dirty="0">
                <a:effectLst/>
                <a:ea typeface="Calibri" panose="020F0502020204030204" pitchFamily="34" charset="0"/>
                <a:cs typeface="Arial" panose="020B0604020202020204" pitchFamily="34" charset="0"/>
              </a:rPr>
              <a:t>4. So, over time these tailings were blown by wind spreading radioactive materials. Finally in 1992 r</a:t>
            </a:r>
            <a:r>
              <a:rPr lang="en-US" dirty="0">
                <a:cs typeface="Arial" panose="020B0604020202020204" pitchFamily="34" charset="0"/>
              </a:rPr>
              <a:t>emedial efforts began to collect all the outlying contaminated soil. This soil was placed in Ponds 1,2, and 7 where they were buried under an engineered disposal cell. All other ponds were left to evaporate. (POINT OUT WITH POINTER)</a:t>
            </a:r>
          </a:p>
          <a:p>
            <a:r>
              <a:rPr lang="en-US" dirty="0">
                <a:cs typeface="Arial" panose="020B0604020202020204" pitchFamily="34" charset="0"/>
              </a:rPr>
              <a:t>5. 3 years later NRC: U.S. Nuclear Regulatory Commission concurred with </a:t>
            </a:r>
            <a:r>
              <a:rPr lang="en-US" dirty="0"/>
              <a:t>the LTSP for the disposal site.</a:t>
            </a:r>
          </a:p>
          <a:p>
            <a:endParaRPr lang="en-US" dirty="0"/>
          </a:p>
        </p:txBody>
      </p:sp>
      <p:sp>
        <p:nvSpPr>
          <p:cNvPr id="4" name="Slide Number Placeholder 3"/>
          <p:cNvSpPr>
            <a:spLocks noGrp="1"/>
          </p:cNvSpPr>
          <p:nvPr>
            <p:ph type="sldNum" sz="quarter" idx="5"/>
          </p:nvPr>
        </p:nvSpPr>
        <p:spPr/>
        <p:txBody>
          <a:bodyPr/>
          <a:lstStyle/>
          <a:p>
            <a:fld id="{61D7D4BC-77E7-48C3-ADED-5856D302AFFC}" type="slidenum">
              <a:rPr lang="en-US" smtClean="0"/>
              <a:t>3</a:t>
            </a:fld>
            <a:endParaRPr lang="en-US"/>
          </a:p>
        </p:txBody>
      </p:sp>
    </p:spTree>
    <p:extLst>
      <p:ext uri="{BB962C8B-B14F-4D97-AF65-F5344CB8AC3E}">
        <p14:creationId xmlns:p14="http://schemas.microsoft.com/office/powerpoint/2010/main" val="1706519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Falls City there is no remediation plan for the underlaying aquifers.  This is because: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Dilworth aquifer has a naturally high background Uranium concentration, and will never be used for human consumption, but meets the standard to be used for livestock and *irrigation* (ask Ray). We want to evaluate if it is still meeting this class of 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Background Uranium concentration represents the quality of groundwater that has not been influenced by uranium processing activities at a disposal site. We use this value to compare to our current groundwater Uranium concentration to see how much the acid leaching from tailings pits has affected the uranium levels of the groundwater.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Ray about limited use for livestock and irrigation if that is talking about the lower aquifer*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D7D4BC-77E7-48C3-ADED-5856D302AFFC}" type="slidenum">
              <a:rPr lang="en-US" smtClean="0"/>
              <a:t>4</a:t>
            </a:fld>
            <a:endParaRPr lang="en-US"/>
          </a:p>
        </p:txBody>
      </p:sp>
    </p:spTree>
    <p:extLst>
      <p:ext uri="{BB962C8B-B14F-4D97-AF65-F5344CB8AC3E}">
        <p14:creationId xmlns:p14="http://schemas.microsoft.com/office/powerpoint/2010/main" val="52249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800" b="0" i="0" u="none" strike="noStrike" dirty="0">
                <a:solidFill>
                  <a:srgbClr val="000000"/>
                </a:solidFill>
                <a:effectLst/>
                <a:latin typeface="Arial" panose="020B0604020202020204" pitchFamily="34" charset="0"/>
              </a:rPr>
              <a:t>Here is the disposal cell and here is the open area that had previously contained sulfuric acid mixed with tailings for about 10 years before the cell was constructed. </a:t>
            </a:r>
          </a:p>
          <a:p>
            <a:endParaRPr lang="en-US" dirty="0"/>
          </a:p>
          <a:p>
            <a:r>
              <a:rPr lang="en-US" dirty="0"/>
              <a:t>The main concern that has been raised in whether the site should or should not discontinue monitoring is the flow of a uranium plume stemming from Pit 3 detected through monitoring wells downgradient. </a:t>
            </a:r>
            <a:r>
              <a:rPr lang="en-US" sz="1200" dirty="0">
                <a:latin typeface="Arial" panose="020B0604020202020204" pitchFamily="34" charset="0"/>
                <a:cs typeface="Arial" panose="020B0604020202020204" pitchFamily="34" charset="0"/>
              </a:rPr>
              <a:t>There are no monitoring wells downgradient from well 0891, which is the where the plume was detected, so it is hard to say.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1D7D4BC-77E7-48C3-ADED-5856D302AFFC}" type="slidenum">
              <a:rPr lang="en-US" smtClean="0"/>
              <a:t>5</a:t>
            </a:fld>
            <a:endParaRPr lang="en-US"/>
          </a:p>
        </p:txBody>
      </p:sp>
    </p:spTree>
    <p:extLst>
      <p:ext uri="{BB962C8B-B14F-4D97-AF65-F5344CB8AC3E}">
        <p14:creationId xmlns:p14="http://schemas.microsoft.com/office/powerpoint/2010/main" val="114790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evidence of what we do have from that monitoring well.</a:t>
            </a:r>
          </a:p>
          <a:p>
            <a:endParaRPr lang="en-US" dirty="0"/>
          </a:p>
          <a:p>
            <a:r>
              <a:rPr lang="en-US" dirty="0"/>
              <a:t>-Background water quality as we mentioned is the representative water quality of groundwater that has not been influenced by uranium processing activities at a disposal site </a:t>
            </a:r>
          </a:p>
          <a:p>
            <a:endParaRPr lang="en-US" dirty="0"/>
          </a:p>
          <a:p>
            <a:r>
              <a:rPr lang="en-US" dirty="0"/>
              <a:t>The graph tells us that an acid leach plume passed the MW from 2008 to 2021. </a:t>
            </a:r>
            <a:r>
              <a:rPr lang="en-US" sz="1800" b="0" i="0" u="none" strike="noStrike" dirty="0">
                <a:solidFill>
                  <a:srgbClr val="000000"/>
                </a:solidFill>
                <a:effectLst/>
                <a:latin typeface="Arial" panose="020B0604020202020204" pitchFamily="34" charset="0"/>
              </a:rPr>
              <a:t>Graph shows that it has pretty much already passed, but we </a:t>
            </a:r>
            <a:r>
              <a:rPr lang="en-US" sz="1800" b="0" i="0" u="none" strike="noStrike" dirty="0" err="1">
                <a:solidFill>
                  <a:srgbClr val="000000"/>
                </a:solidFill>
                <a:effectLst/>
                <a:latin typeface="Arial" panose="020B0604020202020204" pitchFamily="34" charset="0"/>
              </a:rPr>
              <a:t>dont</a:t>
            </a:r>
            <a:r>
              <a:rPr lang="en-US" sz="1800" b="0" i="0" u="none" strike="noStrike" dirty="0">
                <a:solidFill>
                  <a:srgbClr val="000000"/>
                </a:solidFill>
                <a:effectLst/>
                <a:latin typeface="Arial" panose="020B0604020202020204" pitchFamily="34" charset="0"/>
              </a:rPr>
              <a:t> know where it is exactly.</a:t>
            </a:r>
            <a:endParaRPr lang="en-US" dirty="0"/>
          </a:p>
          <a:p>
            <a:endParaRPr lang="en-US" dirty="0"/>
          </a:p>
        </p:txBody>
      </p:sp>
      <p:sp>
        <p:nvSpPr>
          <p:cNvPr id="4" name="Slide Number Placeholder 3"/>
          <p:cNvSpPr>
            <a:spLocks noGrp="1"/>
          </p:cNvSpPr>
          <p:nvPr>
            <p:ph type="sldNum" sz="quarter" idx="5"/>
          </p:nvPr>
        </p:nvSpPr>
        <p:spPr/>
        <p:txBody>
          <a:bodyPr/>
          <a:lstStyle/>
          <a:p>
            <a:fld id="{61D7D4BC-77E7-48C3-ADED-5856D302AFFC}" type="slidenum">
              <a:rPr lang="en-US" smtClean="0"/>
              <a:t>6</a:t>
            </a:fld>
            <a:endParaRPr lang="en-US"/>
          </a:p>
        </p:txBody>
      </p:sp>
    </p:spTree>
    <p:extLst>
      <p:ext uri="{BB962C8B-B14F-4D97-AF65-F5344CB8AC3E}">
        <p14:creationId xmlns:p14="http://schemas.microsoft.com/office/powerpoint/2010/main" val="77832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conceptual model of what may be happening with the groundwater at the site.</a:t>
            </a:r>
          </a:p>
          <a:p>
            <a:endParaRPr lang="en-US" dirty="0"/>
          </a:p>
          <a:p>
            <a:r>
              <a:rPr lang="en-US" dirty="0"/>
              <a:t>Livestock Guideline Source: 2005 CCME (Canadian Environmental Quality Guidelines) Canadian Water Quality Guidelines for the Protection of Agricultural Water Uses</a:t>
            </a:r>
          </a:p>
          <a:p>
            <a:endParaRPr lang="en-US" dirty="0"/>
          </a:p>
          <a:p>
            <a:endParaRPr lang="en-US" dirty="0"/>
          </a:p>
          <a:p>
            <a:r>
              <a:rPr lang="en-US" dirty="0"/>
              <a:t>It is SUSPECTED that a possible pathway to the lower </a:t>
            </a:r>
            <a:r>
              <a:rPr lang="en-US" dirty="0" err="1"/>
              <a:t>dilworth</a:t>
            </a:r>
            <a:r>
              <a:rPr lang="en-US" dirty="0"/>
              <a:t> aquifer from the upper </a:t>
            </a:r>
            <a:r>
              <a:rPr lang="en-US" dirty="0" err="1"/>
              <a:t>deweesville</a:t>
            </a:r>
            <a:r>
              <a:rPr lang="en-US" dirty="0"/>
              <a:t> aquifer was created through an oil or gas well that’s integrity was compromised when it was abandoned. *Ask Ray about this again*</a:t>
            </a:r>
          </a:p>
          <a:p>
            <a:endParaRPr lang="en-US" dirty="0"/>
          </a:p>
          <a:p>
            <a:r>
              <a:rPr lang="en-US" dirty="0"/>
              <a:t>The background here had been reported as 0.094 mg/L, but with our evidence from the monitoring well, it has exceeded this level and has reached 3.6mg/L</a:t>
            </a:r>
          </a:p>
          <a:p>
            <a:endParaRPr lang="en-US" dirty="0"/>
          </a:p>
          <a:p>
            <a:r>
              <a:rPr lang="en-US" dirty="0"/>
              <a:t>Guidelines suggest that uranium concentration levels should not exceed 0.2 mg/L in water that is intended to be used for livestock.</a:t>
            </a:r>
          </a:p>
          <a:p>
            <a:endParaRPr lang="en-US" dirty="0"/>
          </a:p>
          <a:p>
            <a:r>
              <a:rPr lang="en-US" dirty="0"/>
              <a:t>Somewhere downgradient of monitoring well 0891 a farmer could drill a well for his cows and this water could become a key exposure of this contamination.</a:t>
            </a:r>
          </a:p>
          <a:p>
            <a:endParaRPr lang="en-US" dirty="0"/>
          </a:p>
        </p:txBody>
      </p:sp>
      <p:sp>
        <p:nvSpPr>
          <p:cNvPr id="4" name="Slide Number Placeholder 3"/>
          <p:cNvSpPr>
            <a:spLocks noGrp="1"/>
          </p:cNvSpPr>
          <p:nvPr>
            <p:ph type="sldNum" sz="quarter" idx="5"/>
          </p:nvPr>
        </p:nvSpPr>
        <p:spPr/>
        <p:txBody>
          <a:bodyPr/>
          <a:lstStyle/>
          <a:p>
            <a:fld id="{61D7D4BC-77E7-48C3-ADED-5856D302AFFC}" type="slidenum">
              <a:rPr lang="en-US" smtClean="0"/>
              <a:t>7</a:t>
            </a:fld>
            <a:endParaRPr lang="en-US"/>
          </a:p>
        </p:txBody>
      </p:sp>
    </p:spTree>
    <p:extLst>
      <p:ext uri="{BB962C8B-B14F-4D97-AF65-F5344CB8AC3E}">
        <p14:creationId xmlns:p14="http://schemas.microsoft.com/office/powerpoint/2010/main" val="254088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Yay science-based suggestions are implemented.</a:t>
            </a:r>
          </a:p>
        </p:txBody>
      </p:sp>
      <p:sp>
        <p:nvSpPr>
          <p:cNvPr id="4" name="Slide Number Placeholder 3"/>
          <p:cNvSpPr>
            <a:spLocks noGrp="1"/>
          </p:cNvSpPr>
          <p:nvPr>
            <p:ph type="sldNum" sz="quarter" idx="5"/>
          </p:nvPr>
        </p:nvSpPr>
        <p:spPr/>
        <p:txBody>
          <a:bodyPr/>
          <a:lstStyle/>
          <a:p>
            <a:fld id="{61D7D4BC-77E7-48C3-ADED-5856D302AFFC}" type="slidenum">
              <a:rPr lang="en-US" smtClean="0"/>
              <a:t>8</a:t>
            </a:fld>
            <a:endParaRPr lang="en-US"/>
          </a:p>
        </p:txBody>
      </p:sp>
    </p:spTree>
    <p:extLst>
      <p:ext uri="{BB962C8B-B14F-4D97-AF65-F5344CB8AC3E}">
        <p14:creationId xmlns:p14="http://schemas.microsoft.com/office/powerpoint/2010/main" val="1602089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feel very fortunate that I had been under the mentorship of Geochemists, Ray Johnson and Stacy Trowbridge while I was at Grand Junction, CO last summer and that I have been able to learn so much from them.</a:t>
            </a:r>
          </a:p>
          <a:p>
            <a:endParaRPr lang="en-US" dirty="0"/>
          </a:p>
        </p:txBody>
      </p:sp>
      <p:sp>
        <p:nvSpPr>
          <p:cNvPr id="4" name="Slide Number Placeholder 3"/>
          <p:cNvSpPr>
            <a:spLocks noGrp="1"/>
          </p:cNvSpPr>
          <p:nvPr>
            <p:ph type="sldNum" sz="quarter" idx="5"/>
          </p:nvPr>
        </p:nvSpPr>
        <p:spPr/>
        <p:txBody>
          <a:bodyPr/>
          <a:lstStyle/>
          <a:p>
            <a:fld id="{61D7D4BC-77E7-48C3-ADED-5856D302AFFC}" type="slidenum">
              <a:rPr lang="en-US" smtClean="0"/>
              <a:t>9</a:t>
            </a:fld>
            <a:endParaRPr lang="en-US"/>
          </a:p>
        </p:txBody>
      </p:sp>
    </p:spTree>
    <p:extLst>
      <p:ext uri="{BB962C8B-B14F-4D97-AF65-F5344CB8AC3E}">
        <p14:creationId xmlns:p14="http://schemas.microsoft.com/office/powerpoint/2010/main" val="2100313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3621-13DF-4AF3-9A28-C5181490F659}"/>
              </a:ext>
            </a:extLst>
          </p:cNvPr>
          <p:cNvSpPr>
            <a:spLocks noGrp="1"/>
          </p:cNvSpPr>
          <p:nvPr>
            <p:ph type="ctrTitle"/>
          </p:nvPr>
        </p:nvSpPr>
        <p:spPr>
          <a:xfrm>
            <a:off x="1524000" y="1122363"/>
            <a:ext cx="9144000" cy="2387600"/>
          </a:xfrm>
          <a:prstGeom prst="rect">
            <a:avLst/>
          </a:prstGeom>
        </p:spPr>
        <p:txBody>
          <a:bodyPr anchor="ctr">
            <a:noAutofit/>
          </a:bodyPr>
          <a:lstStyle>
            <a:lvl1pPr algn="ctr">
              <a:defRPr lang="en-US" sz="3600" b="1"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62CB1C4-9DAA-495C-AB2D-4F2F58E638FE}"/>
              </a:ext>
            </a:extLst>
          </p:cNvPr>
          <p:cNvSpPr>
            <a:spLocks noGrp="1"/>
          </p:cNvSpPr>
          <p:nvPr>
            <p:ph type="subTitle" idx="1"/>
          </p:nvPr>
        </p:nvSpPr>
        <p:spPr>
          <a:xfrm>
            <a:off x="1524000" y="3686631"/>
            <a:ext cx="9144000" cy="1505238"/>
          </a:xfrm>
          <a:prstGeom prst="rect">
            <a:avLst/>
          </a:prstGeom>
        </p:spPr>
        <p:txBody>
          <a:bodyPr anchor="ctr">
            <a:noAutofit/>
          </a:bodyPr>
          <a:lstStyle>
            <a:lvl1pPr marL="0" indent="0" algn="ctr">
              <a:buNone/>
              <a:defRPr lang="en-US" sz="1800" kern="1200" dirty="0" smtClean="0">
                <a:solidFill>
                  <a:schemeClr val="tx1"/>
                </a:solidFill>
                <a:latin typeface="+mn-lt"/>
                <a:ea typeface="Microsoft JhengHei" panose="020B0604030504040204" pitchFamily="34" charset="-12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13916EA3-6F28-4522-8FDB-5467D914EC1D}"/>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bg1"/>
                </a:solidFill>
                <a:latin typeface="Georgia" panose="02040502050405020303" pitchFamily="18" charset="0"/>
                <a:ea typeface="Microsoft JhengHei" panose="020B0604030504040204" pitchFamily="34" charset="-120"/>
                <a:cs typeface="+mn-cs"/>
              </a:defRPr>
            </a:lvl1pPr>
          </a:lstStyle>
          <a:p>
            <a:fld id="{9D5F5D1B-A38A-443E-852F-0F4837C7DCCA}" type="slidenum">
              <a:rPr lang="en-US" smtClean="0"/>
              <a:t>‹#›</a:t>
            </a:fld>
            <a:endParaRPr lang="en-US" dirty="0"/>
          </a:p>
        </p:txBody>
      </p:sp>
    </p:spTree>
    <p:extLst>
      <p:ext uri="{BB962C8B-B14F-4D97-AF65-F5344CB8AC3E}">
        <p14:creationId xmlns:p14="http://schemas.microsoft.com/office/powerpoint/2010/main" val="907663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Inverse 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3621-13DF-4AF3-9A28-C5181490F659}"/>
              </a:ext>
            </a:extLst>
          </p:cNvPr>
          <p:cNvSpPr>
            <a:spLocks noGrp="1"/>
          </p:cNvSpPr>
          <p:nvPr>
            <p:ph type="ctrTitle"/>
          </p:nvPr>
        </p:nvSpPr>
        <p:spPr>
          <a:xfrm>
            <a:off x="1524000" y="1122363"/>
            <a:ext cx="9144000" cy="2387600"/>
          </a:xfrm>
          <a:prstGeom prst="rect">
            <a:avLst/>
          </a:prstGeom>
        </p:spPr>
        <p:txBody>
          <a:bodyPr anchor="ctr">
            <a:noAutofit/>
          </a:bodyPr>
          <a:lstStyle>
            <a:lvl1pPr algn="ctr">
              <a:defRPr lang="en-US" sz="3600" b="1" kern="1200" dirty="0" smtClean="0">
                <a:solidFill>
                  <a:schemeClr val="bg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62CB1C4-9DAA-495C-AB2D-4F2F58E638FE}"/>
              </a:ext>
            </a:extLst>
          </p:cNvPr>
          <p:cNvSpPr>
            <a:spLocks noGrp="1"/>
          </p:cNvSpPr>
          <p:nvPr>
            <p:ph type="subTitle" idx="1"/>
          </p:nvPr>
        </p:nvSpPr>
        <p:spPr>
          <a:xfrm>
            <a:off x="1524000" y="3686631"/>
            <a:ext cx="9144000" cy="1505238"/>
          </a:xfrm>
          <a:prstGeom prst="rect">
            <a:avLst/>
          </a:prstGeom>
        </p:spPr>
        <p:txBody>
          <a:bodyPr anchor="ctr">
            <a:noAutofit/>
          </a:bodyPr>
          <a:lstStyle>
            <a:lvl1pPr marL="0" indent="0" algn="ctr">
              <a:buNone/>
              <a:defRPr lang="en-US" sz="1800" kern="1200" dirty="0" smtClean="0">
                <a:solidFill>
                  <a:schemeClr val="bg1"/>
                </a:solidFill>
                <a:latin typeface="+mn-lt"/>
                <a:ea typeface="Microsoft JhengHei" panose="020B0604030504040204" pitchFamily="34" charset="-12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13916EA3-6F28-4522-8FDB-5467D914EC1D}"/>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extLst>
      <p:ext uri="{BB962C8B-B14F-4D97-AF65-F5344CB8AC3E}">
        <p14:creationId xmlns:p14="http://schemas.microsoft.com/office/powerpoint/2010/main" val="177007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icker, Title, and Content">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614B7E-C800-4FEE-A4A8-303B1E4EF7CE}"/>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
        <p:nvSpPr>
          <p:cNvPr id="7" name="Text Placeholder 2">
            <a:extLst>
              <a:ext uri="{FF2B5EF4-FFF2-40B4-BE49-F238E27FC236}">
                <a16:creationId xmlns:a16="http://schemas.microsoft.com/office/drawing/2014/main" id="{B0BD4284-A8C2-4515-8CD1-8B18C241782A}"/>
              </a:ext>
            </a:extLst>
          </p:cNvPr>
          <p:cNvSpPr>
            <a:spLocks noGrp="1"/>
          </p:cNvSpPr>
          <p:nvPr>
            <p:ph type="body" idx="13" hasCustomPrompt="1"/>
          </p:nvPr>
        </p:nvSpPr>
        <p:spPr>
          <a:xfrm>
            <a:off x="838202" y="433183"/>
            <a:ext cx="10150231" cy="400050"/>
          </a:xfrm>
          <a:prstGeom prst="rect">
            <a:avLst/>
          </a:prstGeom>
        </p:spPr>
        <p:txBody>
          <a:bodyPr tIns="0" anchor="ctr" anchorCtr="0">
            <a:noAutofit/>
          </a:bodyPr>
          <a:lstStyle>
            <a:lvl1pPr marL="0" indent="0">
              <a:buNone/>
              <a:defRPr lang="en-US" sz="1800" i="1" kern="1200" dirty="0" smtClean="0">
                <a:solidFill>
                  <a:srgbClr val="004990"/>
                </a:solidFill>
                <a:latin typeface="Arial" panose="020B0604020202020204" pitchFamily="34" charset="0"/>
                <a:ea typeface="Microsoft JhengHei" panose="020B0604030504040204" pitchFamily="34" charset="-12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kicker style</a:t>
            </a:r>
          </a:p>
        </p:txBody>
      </p:sp>
      <p:sp>
        <p:nvSpPr>
          <p:cNvPr id="11" name="Title 1">
            <a:extLst>
              <a:ext uri="{FF2B5EF4-FFF2-40B4-BE49-F238E27FC236}">
                <a16:creationId xmlns:a16="http://schemas.microsoft.com/office/drawing/2014/main" id="{753B8610-1594-481E-8475-B62E6CC0D7A1}"/>
              </a:ext>
            </a:extLst>
          </p:cNvPr>
          <p:cNvSpPr>
            <a:spLocks noGrp="1"/>
          </p:cNvSpPr>
          <p:nvPr>
            <p:ph type="title"/>
          </p:nvPr>
        </p:nvSpPr>
        <p:spPr>
          <a:xfrm>
            <a:off x="838202" y="838334"/>
            <a:ext cx="10150231" cy="902534"/>
          </a:xfrm>
          <a:prstGeom prst="rect">
            <a:avLst/>
          </a:prstGeom>
        </p:spPr>
        <p:txBody>
          <a:bodyPr anchor="ctr">
            <a:noAutofit/>
          </a:bodyPr>
          <a:lstStyle>
            <a:lvl1pPr>
              <a:defRPr lang="en-US" sz="2400" b="1"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4F5A9C7E-799E-4EB6-BF2E-38478A03121D}"/>
              </a:ext>
            </a:extLst>
          </p:cNvPr>
          <p:cNvSpPr>
            <a:spLocks noGrp="1"/>
          </p:cNvSpPr>
          <p:nvPr>
            <p:ph idx="1"/>
          </p:nvPr>
        </p:nvSpPr>
        <p:spPr>
          <a:xfrm>
            <a:off x="838202" y="1740869"/>
            <a:ext cx="10150231" cy="4452721"/>
          </a:xfrm>
          <a:prstGeom prst="rect">
            <a:avLst/>
          </a:prstGeom>
        </p:spPr>
        <p:txBody>
          <a:bodyPr>
            <a:noAutofit/>
          </a:bodyPr>
          <a:lstStyle>
            <a:lvl1pPr>
              <a:defRPr lang="en-US" sz="16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15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3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2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508232508"/>
      </p:ext>
    </p:extLst>
  </p:cSld>
  <p:clrMapOvr>
    <a:masterClrMapping/>
  </p:clrMapOvr>
  <p:extLst>
    <p:ext uri="{DCECCB84-F9BA-43D5-87BE-67443E8EF086}">
      <p15:sldGuideLst xmlns:p15="http://schemas.microsoft.com/office/powerpoint/2012/main">
        <p15:guide id="1" orient="horz" pos="2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A1CBAC9-B672-46A8-9709-F4ED23A8A7E3}"/>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
        <p:nvSpPr>
          <p:cNvPr id="7" name="Content Placeholder 2">
            <a:extLst>
              <a:ext uri="{FF2B5EF4-FFF2-40B4-BE49-F238E27FC236}">
                <a16:creationId xmlns:a16="http://schemas.microsoft.com/office/drawing/2014/main" id="{C069D41B-3C34-4B88-9046-E9A68409AD97}"/>
              </a:ext>
            </a:extLst>
          </p:cNvPr>
          <p:cNvSpPr>
            <a:spLocks noGrp="1"/>
          </p:cNvSpPr>
          <p:nvPr>
            <p:ph sz="half" idx="1"/>
          </p:nvPr>
        </p:nvSpPr>
        <p:spPr>
          <a:xfrm>
            <a:off x="838201" y="1390104"/>
            <a:ext cx="4710545" cy="4786858"/>
          </a:xfrm>
          <a:prstGeom prst="rect">
            <a:avLst/>
          </a:prstGeom>
        </p:spPr>
        <p:txBody>
          <a:bodyPr>
            <a:noAutofit/>
          </a:bodyPr>
          <a:lstStyle>
            <a:lvl1pPr marL="171450" indent="-171450" algn="l" defTabSz="685800" rtl="0" eaLnBrk="1" latinLnBrk="0" hangingPunct="1">
              <a:lnSpc>
                <a:spcPct val="90000"/>
              </a:lnSpc>
              <a:buFont typeface="Wingdings" panose="05000000000000000000" pitchFamily="2" charset="2"/>
              <a:buChar char="§"/>
              <a:defRPr lang="en-US" sz="16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15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3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2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88367E39-AFFC-46AF-81D5-4B0B5FE6473D}"/>
              </a:ext>
            </a:extLst>
          </p:cNvPr>
          <p:cNvSpPr>
            <a:spLocks noGrp="1"/>
          </p:cNvSpPr>
          <p:nvPr>
            <p:ph sz="half" idx="2"/>
          </p:nvPr>
        </p:nvSpPr>
        <p:spPr>
          <a:xfrm>
            <a:off x="5726720" y="1390106"/>
            <a:ext cx="4710545" cy="4786859"/>
          </a:xfrm>
          <a:prstGeom prst="rect">
            <a:avLst/>
          </a:prstGeom>
        </p:spPr>
        <p:txBody>
          <a:bodyPr>
            <a:noAutofit/>
          </a:bodyPr>
          <a:lstStyle>
            <a:lvl1pPr marL="171450" indent="-171450" algn="l" defTabSz="685800" rtl="0" eaLnBrk="1" latinLnBrk="0" hangingPunct="1">
              <a:lnSpc>
                <a:spcPct val="90000"/>
              </a:lnSpc>
              <a:buFont typeface="Wingdings" panose="05000000000000000000" pitchFamily="2" charset="2"/>
              <a:buChar char="§"/>
              <a:defRPr lang="en-US" sz="16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marL="514350" indent="-171450" algn="l" defTabSz="685800" rtl="0" eaLnBrk="1" latinLnBrk="0" hangingPunct="1">
              <a:lnSpc>
                <a:spcPct val="90000"/>
              </a:lnSpc>
              <a:buFont typeface="Arial" panose="020B0604020202020204" pitchFamily="34" charset="0"/>
              <a:buChar char="•"/>
              <a:defRPr lang="en-US" sz="15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marL="857250" indent="-171450" algn="l" defTabSz="685800" rtl="0" eaLnBrk="1" latinLnBrk="0" hangingPunct="1">
              <a:lnSpc>
                <a:spcPct val="90000"/>
              </a:lnSpc>
              <a:buFont typeface="Wingdings" panose="05000000000000000000" pitchFamily="2" charset="2"/>
              <a:buChar char="§"/>
              <a:defRPr lang="en-US" sz="135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marL="1200150" indent="-171450" algn="l" defTabSz="685800" rtl="0" eaLnBrk="1" latinLnBrk="0" hangingPunct="1">
              <a:lnSpc>
                <a:spcPct val="90000"/>
              </a:lnSpc>
              <a:buFont typeface="Arial" panose="020B0604020202020204" pitchFamily="34" charset="0"/>
              <a:buChar char="•"/>
              <a:defRPr lang="en-US" sz="12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marL="1543050" indent="-171450" algn="l" defTabSz="685800" rtl="0" eaLnBrk="1" latinLnBrk="0" hangingPunct="1">
              <a:lnSpc>
                <a:spcPct val="90000"/>
              </a:lnSpc>
              <a:buFont typeface="Wingdings" panose="05000000000000000000" pitchFamily="2" charset="2"/>
              <a:buChar char="§"/>
              <a:defRPr lang="en-US" sz="12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38F97D62-EE46-43A1-81C2-D34F5B11F688}"/>
              </a:ext>
            </a:extLst>
          </p:cNvPr>
          <p:cNvSpPr>
            <a:spLocks noGrp="1"/>
          </p:cNvSpPr>
          <p:nvPr>
            <p:ph type="title"/>
          </p:nvPr>
        </p:nvSpPr>
        <p:spPr>
          <a:xfrm>
            <a:off x="838202" y="433510"/>
            <a:ext cx="9599063" cy="956594"/>
          </a:xfrm>
          <a:prstGeom prst="rect">
            <a:avLst/>
          </a:prstGeom>
        </p:spPr>
        <p:txBody>
          <a:bodyPr anchor="ctr">
            <a:noAutofit/>
          </a:bodyPr>
          <a:lstStyle>
            <a:lvl1pPr>
              <a:defRPr lang="en-US" sz="2400" b="1"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90384815"/>
      </p:ext>
    </p:extLst>
  </p:cSld>
  <p:clrMapOvr>
    <a:masterClrMapping/>
  </p:clrMapOvr>
  <p:extLst>
    <p:ext uri="{DCECCB84-F9BA-43D5-87BE-67443E8EF086}">
      <p15:sldGuideLst xmlns:p15="http://schemas.microsoft.com/office/powerpoint/2012/main">
        <p15:guide id="1" orient="horz" pos="26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ull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22942-6192-45DC-AA71-3D7D3CDAB501}"/>
              </a:ext>
            </a:extLst>
          </p:cNvPr>
          <p:cNvSpPr>
            <a:spLocks noGrp="1"/>
          </p:cNvSpPr>
          <p:nvPr>
            <p:ph sz="half" idx="1"/>
          </p:nvPr>
        </p:nvSpPr>
        <p:spPr>
          <a:xfrm>
            <a:off x="312420" y="571227"/>
            <a:ext cx="11567160" cy="5890095"/>
          </a:xfrm>
          <a:prstGeom prst="rect">
            <a:avLst/>
          </a:prstGeom>
        </p:spPr>
        <p:txBody>
          <a:bodyPr>
            <a:noAutofit/>
          </a:bodyPr>
          <a:lstStyle>
            <a:lvl1pPr marL="171450" indent="-171450" algn="l" defTabSz="685800" rtl="0" eaLnBrk="1" latinLnBrk="0" hangingPunct="1">
              <a:lnSpc>
                <a:spcPct val="90000"/>
              </a:lnSpc>
              <a:buFont typeface="Wingdings" panose="05000000000000000000" pitchFamily="2" charset="2"/>
              <a:buChar char="§"/>
              <a:defRPr lang="en-US" sz="16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15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3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2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A1CBAC9-B672-46A8-9709-F4ED23A8A7E3}"/>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tx1">
                    <a:lumMod val="85000"/>
                    <a:lumOff val="15000"/>
                  </a:schemeClr>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extLst>
      <p:ext uri="{BB962C8B-B14F-4D97-AF65-F5344CB8AC3E}">
        <p14:creationId xmlns:p14="http://schemas.microsoft.com/office/powerpoint/2010/main" val="356887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351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3621-13DF-4AF3-9A28-C5181490F659}"/>
              </a:ext>
            </a:extLst>
          </p:cNvPr>
          <p:cNvSpPr>
            <a:spLocks noGrp="1"/>
          </p:cNvSpPr>
          <p:nvPr>
            <p:ph type="ctrTitle"/>
          </p:nvPr>
        </p:nvSpPr>
        <p:spPr>
          <a:xfrm>
            <a:off x="1524000" y="1122363"/>
            <a:ext cx="9144000" cy="2387600"/>
          </a:xfrm>
          <a:prstGeom prst="rect">
            <a:avLst/>
          </a:prstGeom>
        </p:spPr>
        <p:txBody>
          <a:bodyPr anchor="ctr">
            <a:noAutofit/>
          </a:bodyPr>
          <a:lstStyle>
            <a:lvl1pPr algn="ctr">
              <a:defRPr lang="en-US" sz="4800" b="1"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62CB1C4-9DAA-495C-AB2D-4F2F58E638FE}"/>
              </a:ext>
            </a:extLst>
          </p:cNvPr>
          <p:cNvSpPr>
            <a:spLocks noGrp="1"/>
          </p:cNvSpPr>
          <p:nvPr>
            <p:ph type="subTitle" idx="1"/>
          </p:nvPr>
        </p:nvSpPr>
        <p:spPr>
          <a:xfrm>
            <a:off x="1524000" y="3686631"/>
            <a:ext cx="9144000" cy="1505238"/>
          </a:xfrm>
          <a:prstGeom prst="rect">
            <a:avLst/>
          </a:prstGeom>
        </p:spPr>
        <p:txBody>
          <a:bodyPr anchor="ctr">
            <a:noAutofit/>
          </a:bodyPr>
          <a:lstStyle>
            <a:lvl1pPr marL="0" indent="0" algn="ctr">
              <a:buNone/>
              <a:defRPr lang="en-US" sz="2400" kern="1200" dirty="0" smtClean="0">
                <a:solidFill>
                  <a:schemeClr val="tx1"/>
                </a:solidFill>
                <a:latin typeface="+mn-lt"/>
                <a:ea typeface="Microsoft JhengHei" panose="020B0604030504040204" pitchFamily="34" charset="-12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13916EA3-6F28-4522-8FDB-5467D914EC1D}"/>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extLst>
      <p:ext uri="{BB962C8B-B14F-4D97-AF65-F5344CB8AC3E}">
        <p14:creationId xmlns:p14="http://schemas.microsoft.com/office/powerpoint/2010/main" val="201110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CEFC-7B72-461B-A055-F6458489A0D3}"/>
              </a:ext>
            </a:extLst>
          </p:cNvPr>
          <p:cNvSpPr>
            <a:spLocks noGrp="1"/>
          </p:cNvSpPr>
          <p:nvPr>
            <p:ph type="title"/>
          </p:nvPr>
        </p:nvSpPr>
        <p:spPr>
          <a:xfrm>
            <a:off x="838200" y="433524"/>
            <a:ext cx="10150231" cy="956594"/>
          </a:xfrm>
          <a:prstGeom prst="rect">
            <a:avLst/>
          </a:prstGeom>
        </p:spPr>
        <p:txBody>
          <a:bodyPr anchor="ctr">
            <a:noAutofit/>
          </a:bodyPr>
          <a:lstStyle>
            <a:lvl1pPr>
              <a:defRPr lang="en-US" sz="3200" b="1"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56B654D-DF99-4124-A66C-2CF3F940A9AB}"/>
              </a:ext>
            </a:extLst>
          </p:cNvPr>
          <p:cNvSpPr>
            <a:spLocks noGrp="1"/>
          </p:cNvSpPr>
          <p:nvPr>
            <p:ph idx="1" hasCustomPrompt="1"/>
          </p:nvPr>
        </p:nvSpPr>
        <p:spPr>
          <a:xfrm>
            <a:off x="838200" y="1390118"/>
            <a:ext cx="10150231" cy="4804097"/>
          </a:xfrm>
          <a:prstGeom prst="rect">
            <a:avLst/>
          </a:prstGeom>
        </p:spPr>
        <p:txBody>
          <a:bodyPr>
            <a:noAutofit/>
          </a:bodyPr>
          <a:lstStyle>
            <a:lvl1pPr>
              <a:defRPr lang="en-US" sz="2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20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8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6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6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426C45C9-55F5-476F-9EC3-B6E7143F4A5E}"/>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extLst>
      <p:ext uri="{BB962C8B-B14F-4D97-AF65-F5344CB8AC3E}">
        <p14:creationId xmlns:p14="http://schemas.microsoft.com/office/powerpoint/2010/main" val="1394980418"/>
      </p:ext>
    </p:extLst>
  </p:cSld>
  <p:clrMapOvr>
    <a:masterClrMapping/>
  </p:clrMapOvr>
  <p:extLst>
    <p:ext uri="{DCECCB84-F9BA-43D5-87BE-67443E8EF086}">
      <p15:sldGuideLst xmlns:p15="http://schemas.microsoft.com/office/powerpoint/2012/main">
        <p15:guide id="1" orient="horz" pos="26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Inverse 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3621-13DF-4AF3-9A28-C5181490F659}"/>
              </a:ext>
            </a:extLst>
          </p:cNvPr>
          <p:cNvSpPr>
            <a:spLocks noGrp="1"/>
          </p:cNvSpPr>
          <p:nvPr>
            <p:ph type="ctrTitle"/>
          </p:nvPr>
        </p:nvSpPr>
        <p:spPr>
          <a:xfrm>
            <a:off x="1524000" y="1122363"/>
            <a:ext cx="9144000" cy="2387600"/>
          </a:xfrm>
          <a:prstGeom prst="rect">
            <a:avLst/>
          </a:prstGeom>
        </p:spPr>
        <p:txBody>
          <a:bodyPr anchor="ctr">
            <a:noAutofit/>
          </a:bodyPr>
          <a:lstStyle>
            <a:lvl1pPr algn="ctr">
              <a:defRPr lang="en-US" sz="4800" b="1" kern="1200" dirty="0" smtClean="0">
                <a:solidFill>
                  <a:schemeClr val="bg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62CB1C4-9DAA-495C-AB2D-4F2F58E638FE}"/>
              </a:ext>
            </a:extLst>
          </p:cNvPr>
          <p:cNvSpPr>
            <a:spLocks noGrp="1"/>
          </p:cNvSpPr>
          <p:nvPr>
            <p:ph type="subTitle" idx="1"/>
          </p:nvPr>
        </p:nvSpPr>
        <p:spPr>
          <a:xfrm>
            <a:off x="1524000" y="3686631"/>
            <a:ext cx="9144000" cy="1505238"/>
          </a:xfrm>
          <a:prstGeom prst="rect">
            <a:avLst/>
          </a:prstGeom>
        </p:spPr>
        <p:txBody>
          <a:bodyPr anchor="ctr">
            <a:noAutofit/>
          </a:bodyPr>
          <a:lstStyle>
            <a:lvl1pPr marL="0" indent="0" algn="ctr">
              <a:buNone/>
              <a:defRPr lang="en-US" sz="2400" kern="1200" dirty="0" smtClean="0">
                <a:solidFill>
                  <a:schemeClr val="bg1"/>
                </a:solidFill>
                <a:latin typeface="+mn-lt"/>
                <a:ea typeface="Microsoft JhengHei" panose="020B0604030504040204" pitchFamily="34" charset="-12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13916EA3-6F28-4522-8FDB-5467D914EC1D}"/>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extLst>
      <p:ext uri="{BB962C8B-B14F-4D97-AF65-F5344CB8AC3E}">
        <p14:creationId xmlns:p14="http://schemas.microsoft.com/office/powerpoint/2010/main" val="461267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icker, Title, and Content">
    <p:spTree>
      <p:nvGrpSpPr>
        <p:cNvPr id="1" name=""/>
        <p:cNvGrpSpPr/>
        <p:nvPr/>
      </p:nvGrpSpPr>
      <p:grpSpPr>
        <a:xfrm>
          <a:off x="0" y="0"/>
          <a:ext cx="0" cy="0"/>
          <a:chOff x="0" y="0"/>
          <a:chExt cx="0" cy="0"/>
        </a:xfrm>
      </p:grpSpPr>
      <p:sp>
        <p:nvSpPr>
          <p:cNvPr id="8" name="Text Placeholder 2"/>
          <p:cNvSpPr>
            <a:spLocks noGrp="1"/>
          </p:cNvSpPr>
          <p:nvPr>
            <p:ph type="body" idx="13" hasCustomPrompt="1"/>
          </p:nvPr>
        </p:nvSpPr>
        <p:spPr>
          <a:xfrm>
            <a:off x="838200" y="433183"/>
            <a:ext cx="10150231" cy="400050"/>
          </a:xfrm>
          <a:prstGeom prst="rect">
            <a:avLst/>
          </a:prstGeom>
        </p:spPr>
        <p:txBody>
          <a:bodyPr tIns="0" anchor="ctr" anchorCtr="0">
            <a:noAutofit/>
          </a:bodyPr>
          <a:lstStyle>
            <a:lvl1pPr marL="0" indent="0">
              <a:buNone/>
              <a:defRPr lang="en-US" sz="2400" i="1" kern="1200" dirty="0" smtClean="0">
                <a:solidFill>
                  <a:srgbClr val="004990"/>
                </a:solidFill>
                <a:latin typeface="Arial" panose="020B0604020202020204" pitchFamily="34" charset="0"/>
                <a:ea typeface="Microsoft JhengHei" panose="020B0604030504040204" pitchFamily="34" charset="-12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kicker style</a:t>
            </a:r>
          </a:p>
        </p:txBody>
      </p:sp>
      <p:sp>
        <p:nvSpPr>
          <p:cNvPr id="9" name="Title 1">
            <a:extLst>
              <a:ext uri="{FF2B5EF4-FFF2-40B4-BE49-F238E27FC236}">
                <a16:creationId xmlns:a16="http://schemas.microsoft.com/office/drawing/2014/main" id="{D13F4ACF-091D-434F-8A5C-EB7F1FCDA72A}"/>
              </a:ext>
            </a:extLst>
          </p:cNvPr>
          <p:cNvSpPr>
            <a:spLocks noGrp="1"/>
          </p:cNvSpPr>
          <p:nvPr>
            <p:ph type="title"/>
          </p:nvPr>
        </p:nvSpPr>
        <p:spPr>
          <a:xfrm>
            <a:off x="838200" y="838334"/>
            <a:ext cx="10150231" cy="902534"/>
          </a:xfrm>
          <a:prstGeom prst="rect">
            <a:avLst/>
          </a:prstGeom>
        </p:spPr>
        <p:txBody>
          <a:bodyPr anchor="ctr">
            <a:noAutofit/>
          </a:bodyPr>
          <a:lstStyle>
            <a:lvl1pPr>
              <a:defRPr lang="en-US" sz="3200" b="1"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17F4D9F7-7B12-42F5-ABB1-3F0E156EECAA}"/>
              </a:ext>
            </a:extLst>
          </p:cNvPr>
          <p:cNvSpPr>
            <a:spLocks noGrp="1"/>
          </p:cNvSpPr>
          <p:nvPr>
            <p:ph idx="1" hasCustomPrompt="1"/>
          </p:nvPr>
        </p:nvSpPr>
        <p:spPr>
          <a:xfrm>
            <a:off x="838200" y="1740868"/>
            <a:ext cx="10150231" cy="4452721"/>
          </a:xfrm>
          <a:prstGeom prst="rect">
            <a:avLst/>
          </a:prstGeom>
        </p:spPr>
        <p:txBody>
          <a:bodyPr>
            <a:noAutofit/>
          </a:bodyPr>
          <a:lstStyle>
            <a:lvl1pPr>
              <a:defRPr lang="en-US" sz="2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20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8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6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6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614B7E-C800-4FEE-A4A8-303B1E4EF7CE}"/>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custDataLst>
      <p:tags r:id="rId1"/>
    </p:custDataLst>
    <p:extLst>
      <p:ext uri="{BB962C8B-B14F-4D97-AF65-F5344CB8AC3E}">
        <p14:creationId xmlns:p14="http://schemas.microsoft.com/office/powerpoint/2010/main" val="2831278031"/>
      </p:ext>
    </p:extLst>
  </p:cSld>
  <p:clrMapOvr>
    <a:masterClrMapping/>
  </p:clrMapOvr>
  <p:extLst>
    <p:ext uri="{DCECCB84-F9BA-43D5-87BE-67443E8EF086}">
      <p15:sldGuideLst xmlns:p15="http://schemas.microsoft.com/office/powerpoint/2012/main">
        <p15:guide id="1" orient="horz" pos="26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22942-6192-45DC-AA71-3D7D3CDAB501}"/>
              </a:ext>
            </a:extLst>
          </p:cNvPr>
          <p:cNvSpPr>
            <a:spLocks noGrp="1"/>
          </p:cNvSpPr>
          <p:nvPr>
            <p:ph sz="half" idx="1" hasCustomPrompt="1"/>
          </p:nvPr>
        </p:nvSpPr>
        <p:spPr>
          <a:xfrm>
            <a:off x="838200" y="1390124"/>
            <a:ext cx="4710545" cy="4786838"/>
          </a:xfrm>
          <a:prstGeom prst="rect">
            <a:avLst/>
          </a:prstGeom>
        </p:spPr>
        <p:txBody>
          <a:bodyPr>
            <a:noAutofit/>
          </a:bodyPr>
          <a:lstStyle>
            <a:lvl1pPr marL="228600" indent="-228600" algn="l" defTabSz="914400" rtl="0" eaLnBrk="1" latinLnBrk="0" hangingPunct="1">
              <a:lnSpc>
                <a:spcPct val="90000"/>
              </a:lnSpc>
              <a:buFont typeface="Wingdings" panose="05000000000000000000" pitchFamily="2" charset="2"/>
              <a:buChar char="§"/>
              <a:defRPr lang="en-US" sz="2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20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8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6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6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CBA0EF2-489B-499B-83C8-A067B8FEE59A}"/>
              </a:ext>
            </a:extLst>
          </p:cNvPr>
          <p:cNvSpPr>
            <a:spLocks noGrp="1"/>
          </p:cNvSpPr>
          <p:nvPr>
            <p:ph sz="half" idx="2" hasCustomPrompt="1"/>
          </p:nvPr>
        </p:nvSpPr>
        <p:spPr>
          <a:xfrm>
            <a:off x="5726718" y="1390124"/>
            <a:ext cx="4710545" cy="4786839"/>
          </a:xfrm>
          <a:prstGeom prst="rect">
            <a:avLst/>
          </a:prstGeom>
        </p:spPr>
        <p:txBody>
          <a:bodyPr>
            <a:noAutofit/>
          </a:bodyPr>
          <a:lstStyle>
            <a:lvl1pPr marL="228600" indent="-228600" algn="l" defTabSz="914400" rtl="0" eaLnBrk="1" latinLnBrk="0" hangingPunct="1">
              <a:lnSpc>
                <a:spcPct val="90000"/>
              </a:lnSpc>
              <a:buFont typeface="Wingdings" panose="05000000000000000000" pitchFamily="2" charset="2"/>
              <a:buChar char="§"/>
              <a:defRPr lang="en-US" sz="2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lang="en-US" sz="20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marL="1143000" indent="-228600" algn="l" defTabSz="914400" rtl="0" eaLnBrk="1" latinLnBrk="0" hangingPunct="1">
              <a:lnSpc>
                <a:spcPct val="90000"/>
              </a:lnSpc>
              <a:buFont typeface="Wingdings" panose="05000000000000000000" pitchFamily="2" charset="2"/>
              <a:buChar char="§"/>
              <a:defRPr lang="en-US" sz="18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marL="1600200" indent="-228600" algn="l" defTabSz="914400" rtl="0" eaLnBrk="1" latinLnBrk="0" hangingPunct="1">
              <a:lnSpc>
                <a:spcPct val="90000"/>
              </a:lnSpc>
              <a:buFont typeface="Arial" panose="020B0604020202020204" pitchFamily="34" charset="0"/>
              <a:buChar char="•"/>
              <a:defRPr lang="en-US" sz="16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marL="2057400" indent="-228600" algn="l" defTabSz="914400" rtl="0" eaLnBrk="1" latinLnBrk="0" hangingPunct="1">
              <a:lnSpc>
                <a:spcPct val="90000"/>
              </a:lnSpc>
              <a:buFont typeface="Wingdings" panose="05000000000000000000" pitchFamily="2" charset="2"/>
              <a:buChar char="§"/>
              <a:defRPr lang="en-US" sz="16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10CB589D-D769-4760-BF37-AD5D343F2CA1}"/>
              </a:ext>
            </a:extLst>
          </p:cNvPr>
          <p:cNvSpPr>
            <a:spLocks noGrp="1"/>
          </p:cNvSpPr>
          <p:nvPr>
            <p:ph type="title"/>
          </p:nvPr>
        </p:nvSpPr>
        <p:spPr>
          <a:xfrm>
            <a:off x="838200" y="433530"/>
            <a:ext cx="9599063" cy="956594"/>
          </a:xfrm>
          <a:prstGeom prst="rect">
            <a:avLst/>
          </a:prstGeom>
        </p:spPr>
        <p:txBody>
          <a:bodyPr anchor="ctr">
            <a:noAutofit/>
          </a:bodyPr>
          <a:lstStyle>
            <a:lvl1pPr>
              <a:defRPr lang="en-US" sz="3200" b="1"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A1CBAC9-B672-46A8-9709-F4ED23A8A7E3}"/>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extLst>
      <p:ext uri="{BB962C8B-B14F-4D97-AF65-F5344CB8AC3E}">
        <p14:creationId xmlns:p14="http://schemas.microsoft.com/office/powerpoint/2010/main" val="1327278565"/>
      </p:ext>
    </p:extLst>
  </p:cSld>
  <p:clrMapOvr>
    <a:masterClrMapping/>
  </p:clrMapOvr>
  <p:extLst>
    <p:ext uri="{DCECCB84-F9BA-43D5-87BE-67443E8EF086}">
      <p15:sldGuideLst xmlns:p15="http://schemas.microsoft.com/office/powerpoint/2012/main">
        <p15:guide id="1" orient="horz" pos="2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CEFC-7B72-461B-A055-F6458489A0D3}"/>
              </a:ext>
            </a:extLst>
          </p:cNvPr>
          <p:cNvSpPr>
            <a:spLocks noGrp="1"/>
          </p:cNvSpPr>
          <p:nvPr>
            <p:ph type="title"/>
          </p:nvPr>
        </p:nvSpPr>
        <p:spPr>
          <a:xfrm>
            <a:off x="838202" y="433524"/>
            <a:ext cx="10150231" cy="956594"/>
          </a:xfrm>
          <a:prstGeom prst="rect">
            <a:avLst/>
          </a:prstGeom>
        </p:spPr>
        <p:txBody>
          <a:bodyPr anchor="ctr">
            <a:noAutofit/>
          </a:bodyPr>
          <a:lstStyle>
            <a:lvl1pPr>
              <a:defRPr lang="en-US" sz="2400" b="1"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56B654D-DF99-4124-A66C-2CF3F940A9AB}"/>
              </a:ext>
            </a:extLst>
          </p:cNvPr>
          <p:cNvSpPr>
            <a:spLocks noGrp="1"/>
          </p:cNvSpPr>
          <p:nvPr>
            <p:ph idx="1" hasCustomPrompt="1"/>
          </p:nvPr>
        </p:nvSpPr>
        <p:spPr>
          <a:xfrm>
            <a:off x="838202" y="1390118"/>
            <a:ext cx="10150231" cy="4804097"/>
          </a:xfrm>
          <a:prstGeom prst="rect">
            <a:avLst/>
          </a:prstGeom>
        </p:spPr>
        <p:txBody>
          <a:bodyPr>
            <a:noAutofit/>
          </a:bodyPr>
          <a:lstStyle>
            <a:lvl1pPr>
              <a:defRPr lang="en-US" sz="16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15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3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2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426C45C9-55F5-476F-9EC3-B6E7143F4A5E}"/>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bg1"/>
                </a:solidFill>
                <a:latin typeface="Georgia" panose="02040502050405020303" pitchFamily="18" charset="0"/>
                <a:ea typeface="Microsoft JhengHei" panose="020B0604030504040204" pitchFamily="34" charset="-120"/>
                <a:cs typeface="+mn-cs"/>
              </a:defRPr>
            </a:lvl1pPr>
          </a:lstStyle>
          <a:p>
            <a:fld id="{9D5F5D1B-A38A-443E-852F-0F4837C7DCCA}" type="slidenum">
              <a:rPr lang="en-US" smtClean="0"/>
              <a:t>‹#›</a:t>
            </a:fld>
            <a:endParaRPr lang="en-US" dirty="0"/>
          </a:p>
        </p:txBody>
      </p:sp>
    </p:spTree>
    <p:extLst>
      <p:ext uri="{BB962C8B-B14F-4D97-AF65-F5344CB8AC3E}">
        <p14:creationId xmlns:p14="http://schemas.microsoft.com/office/powerpoint/2010/main" val="1276920177"/>
      </p:ext>
    </p:extLst>
  </p:cSld>
  <p:clrMapOvr>
    <a:masterClrMapping/>
  </p:clrMapOvr>
  <p:extLst>
    <p:ext uri="{DCECCB84-F9BA-43D5-87BE-67443E8EF086}">
      <p15:sldGuideLst xmlns:p15="http://schemas.microsoft.com/office/powerpoint/2012/main">
        <p15:guide id="1" orient="horz" pos="2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ull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22942-6192-45DC-AA71-3D7D3CDAB501}"/>
              </a:ext>
            </a:extLst>
          </p:cNvPr>
          <p:cNvSpPr>
            <a:spLocks noGrp="1"/>
          </p:cNvSpPr>
          <p:nvPr>
            <p:ph sz="half" idx="1" hasCustomPrompt="1"/>
          </p:nvPr>
        </p:nvSpPr>
        <p:spPr>
          <a:xfrm>
            <a:off x="312420" y="571225"/>
            <a:ext cx="11567160" cy="5890095"/>
          </a:xfrm>
          <a:prstGeom prst="rect">
            <a:avLst/>
          </a:prstGeom>
        </p:spPr>
        <p:txBody>
          <a:bodyPr>
            <a:noAutofit/>
          </a:bodyPr>
          <a:lstStyle>
            <a:lvl1pPr marL="228600" indent="-228600" algn="l" defTabSz="914400" rtl="0" eaLnBrk="1" latinLnBrk="0" hangingPunct="1">
              <a:lnSpc>
                <a:spcPct val="90000"/>
              </a:lnSpc>
              <a:buFont typeface="Wingdings" panose="05000000000000000000" pitchFamily="2" charset="2"/>
              <a:buChar char="§"/>
              <a:defRPr lang="en-US" sz="2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20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8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6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6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A1CBAC9-B672-46A8-9709-F4ED23A8A7E3}"/>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tx1">
                    <a:lumMod val="85000"/>
                    <a:lumOff val="15000"/>
                  </a:schemeClr>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extLst>
      <p:ext uri="{BB962C8B-B14F-4D97-AF65-F5344CB8AC3E}">
        <p14:creationId xmlns:p14="http://schemas.microsoft.com/office/powerpoint/2010/main" val="512034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596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3621-13DF-4AF3-9A28-C5181490F659}"/>
              </a:ext>
            </a:extLst>
          </p:cNvPr>
          <p:cNvSpPr>
            <a:spLocks noGrp="1"/>
          </p:cNvSpPr>
          <p:nvPr>
            <p:ph type="ctrTitle"/>
          </p:nvPr>
        </p:nvSpPr>
        <p:spPr>
          <a:xfrm>
            <a:off x="1524000" y="1122363"/>
            <a:ext cx="9144000" cy="2387600"/>
          </a:xfrm>
          <a:prstGeom prst="rect">
            <a:avLst/>
          </a:prstGeom>
        </p:spPr>
        <p:txBody>
          <a:bodyPr anchor="ctr">
            <a:noAutofit/>
          </a:bodyPr>
          <a:lstStyle>
            <a:lvl1pPr algn="ctr">
              <a:defRPr lang="en-US" sz="4800" b="1"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62CB1C4-9DAA-495C-AB2D-4F2F58E638FE}"/>
              </a:ext>
            </a:extLst>
          </p:cNvPr>
          <p:cNvSpPr>
            <a:spLocks noGrp="1"/>
          </p:cNvSpPr>
          <p:nvPr>
            <p:ph type="subTitle" idx="1"/>
          </p:nvPr>
        </p:nvSpPr>
        <p:spPr>
          <a:xfrm>
            <a:off x="1524000" y="3686631"/>
            <a:ext cx="9144000" cy="1505238"/>
          </a:xfrm>
          <a:prstGeom prst="rect">
            <a:avLst/>
          </a:prstGeom>
        </p:spPr>
        <p:txBody>
          <a:bodyPr anchor="ctr">
            <a:noAutofit/>
          </a:bodyPr>
          <a:lstStyle>
            <a:lvl1pPr marL="0" indent="0" algn="ctr">
              <a:buNone/>
              <a:defRPr lang="en-US" sz="2400" kern="1200" dirty="0" smtClean="0">
                <a:solidFill>
                  <a:schemeClr val="tx1"/>
                </a:solidFill>
                <a:latin typeface="+mn-lt"/>
                <a:ea typeface="Microsoft JhengHei" panose="020B0604030504040204" pitchFamily="34" charset="-12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13916EA3-6F28-4522-8FDB-5467D914EC1D}"/>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extLst>
      <p:ext uri="{BB962C8B-B14F-4D97-AF65-F5344CB8AC3E}">
        <p14:creationId xmlns:p14="http://schemas.microsoft.com/office/powerpoint/2010/main" val="360329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26C45C9-55F5-476F-9EC3-B6E7143F4A5E}"/>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
        <p:nvSpPr>
          <p:cNvPr id="6" name="Title 1">
            <a:extLst>
              <a:ext uri="{FF2B5EF4-FFF2-40B4-BE49-F238E27FC236}">
                <a16:creationId xmlns:a16="http://schemas.microsoft.com/office/drawing/2014/main" id="{CABAEEF0-D7C4-4B58-9EA0-19FF27D6C848}"/>
              </a:ext>
            </a:extLst>
          </p:cNvPr>
          <p:cNvSpPr>
            <a:spLocks noGrp="1"/>
          </p:cNvSpPr>
          <p:nvPr>
            <p:ph type="title"/>
          </p:nvPr>
        </p:nvSpPr>
        <p:spPr>
          <a:xfrm>
            <a:off x="838200" y="433520"/>
            <a:ext cx="10150231" cy="956594"/>
          </a:xfrm>
          <a:prstGeom prst="rect">
            <a:avLst/>
          </a:prstGeom>
        </p:spPr>
        <p:txBody>
          <a:bodyPr anchor="ctr">
            <a:noAutofit/>
          </a:bodyPr>
          <a:lstStyle>
            <a:lvl1pPr>
              <a:defRPr lang="en-US" sz="3200" b="1"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6D3B213C-7B83-4260-8816-BBD9721F7247}"/>
              </a:ext>
            </a:extLst>
          </p:cNvPr>
          <p:cNvSpPr>
            <a:spLocks noGrp="1"/>
          </p:cNvSpPr>
          <p:nvPr>
            <p:ph idx="1"/>
          </p:nvPr>
        </p:nvSpPr>
        <p:spPr>
          <a:xfrm>
            <a:off x="838200" y="1390114"/>
            <a:ext cx="10150231" cy="4804101"/>
          </a:xfrm>
          <a:prstGeom prst="rect">
            <a:avLst/>
          </a:prstGeom>
        </p:spPr>
        <p:txBody>
          <a:bodyPr>
            <a:noAutofit/>
          </a:bodyPr>
          <a:lstStyle>
            <a:lvl1pPr>
              <a:defRPr lang="en-US" sz="2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20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8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6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6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9371265"/>
      </p:ext>
    </p:extLst>
  </p:cSld>
  <p:clrMapOvr>
    <a:masterClrMapping/>
  </p:clrMapOvr>
  <p:extLst>
    <p:ext uri="{DCECCB84-F9BA-43D5-87BE-67443E8EF086}">
      <p15:sldGuideLst xmlns:p15="http://schemas.microsoft.com/office/powerpoint/2012/main">
        <p15:guide id="1" orient="horz" pos="26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Inverse 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3621-13DF-4AF3-9A28-C5181490F659}"/>
              </a:ext>
            </a:extLst>
          </p:cNvPr>
          <p:cNvSpPr>
            <a:spLocks noGrp="1"/>
          </p:cNvSpPr>
          <p:nvPr>
            <p:ph type="ctrTitle"/>
          </p:nvPr>
        </p:nvSpPr>
        <p:spPr>
          <a:xfrm>
            <a:off x="1524000" y="1122363"/>
            <a:ext cx="9144000" cy="2387600"/>
          </a:xfrm>
          <a:prstGeom prst="rect">
            <a:avLst/>
          </a:prstGeom>
        </p:spPr>
        <p:txBody>
          <a:bodyPr anchor="ctr">
            <a:noAutofit/>
          </a:bodyPr>
          <a:lstStyle>
            <a:lvl1pPr algn="ctr">
              <a:defRPr lang="en-US" sz="4800" b="1" kern="1200" dirty="0" smtClean="0">
                <a:solidFill>
                  <a:schemeClr val="bg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62CB1C4-9DAA-495C-AB2D-4F2F58E638FE}"/>
              </a:ext>
            </a:extLst>
          </p:cNvPr>
          <p:cNvSpPr>
            <a:spLocks noGrp="1"/>
          </p:cNvSpPr>
          <p:nvPr>
            <p:ph type="subTitle" idx="1"/>
          </p:nvPr>
        </p:nvSpPr>
        <p:spPr>
          <a:xfrm>
            <a:off x="1524000" y="3686631"/>
            <a:ext cx="9144000" cy="1505238"/>
          </a:xfrm>
          <a:prstGeom prst="rect">
            <a:avLst/>
          </a:prstGeom>
        </p:spPr>
        <p:txBody>
          <a:bodyPr anchor="ctr">
            <a:noAutofit/>
          </a:bodyPr>
          <a:lstStyle>
            <a:lvl1pPr marL="0" indent="0" algn="ctr">
              <a:buNone/>
              <a:defRPr lang="en-US" sz="2400" kern="1200" dirty="0" smtClean="0">
                <a:solidFill>
                  <a:schemeClr val="bg1"/>
                </a:solidFill>
                <a:latin typeface="+mn-lt"/>
                <a:ea typeface="Microsoft JhengHei" panose="020B0604030504040204" pitchFamily="34" charset="-12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13916EA3-6F28-4522-8FDB-5467D914EC1D}"/>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extLst>
      <p:ext uri="{BB962C8B-B14F-4D97-AF65-F5344CB8AC3E}">
        <p14:creationId xmlns:p14="http://schemas.microsoft.com/office/powerpoint/2010/main" val="997079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Kicker, Title, and Content">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614B7E-C800-4FEE-A4A8-303B1E4EF7CE}"/>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
        <p:nvSpPr>
          <p:cNvPr id="7" name="Text Placeholder 2">
            <a:extLst>
              <a:ext uri="{FF2B5EF4-FFF2-40B4-BE49-F238E27FC236}">
                <a16:creationId xmlns:a16="http://schemas.microsoft.com/office/drawing/2014/main" id="{B0BD4284-A8C2-4515-8CD1-8B18C241782A}"/>
              </a:ext>
            </a:extLst>
          </p:cNvPr>
          <p:cNvSpPr>
            <a:spLocks noGrp="1"/>
          </p:cNvSpPr>
          <p:nvPr>
            <p:ph type="body" idx="13" hasCustomPrompt="1"/>
          </p:nvPr>
        </p:nvSpPr>
        <p:spPr>
          <a:xfrm>
            <a:off x="838200" y="433183"/>
            <a:ext cx="10150231" cy="400050"/>
          </a:xfrm>
          <a:prstGeom prst="rect">
            <a:avLst/>
          </a:prstGeom>
        </p:spPr>
        <p:txBody>
          <a:bodyPr tIns="0" anchor="ctr" anchorCtr="0">
            <a:noAutofit/>
          </a:bodyPr>
          <a:lstStyle>
            <a:lvl1pPr marL="0" indent="0">
              <a:buNone/>
              <a:defRPr lang="en-US" sz="2400" i="1" kern="1200" dirty="0" smtClean="0">
                <a:solidFill>
                  <a:srgbClr val="004990"/>
                </a:solidFill>
                <a:latin typeface="Arial" panose="020B0604020202020204" pitchFamily="34" charset="0"/>
                <a:ea typeface="Microsoft JhengHei" panose="020B0604030504040204" pitchFamily="34" charset="-12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kicker style</a:t>
            </a:r>
          </a:p>
        </p:txBody>
      </p:sp>
      <p:sp>
        <p:nvSpPr>
          <p:cNvPr id="11" name="Title 1">
            <a:extLst>
              <a:ext uri="{FF2B5EF4-FFF2-40B4-BE49-F238E27FC236}">
                <a16:creationId xmlns:a16="http://schemas.microsoft.com/office/drawing/2014/main" id="{753B8610-1594-481E-8475-B62E6CC0D7A1}"/>
              </a:ext>
            </a:extLst>
          </p:cNvPr>
          <p:cNvSpPr>
            <a:spLocks noGrp="1"/>
          </p:cNvSpPr>
          <p:nvPr>
            <p:ph type="title"/>
          </p:nvPr>
        </p:nvSpPr>
        <p:spPr>
          <a:xfrm>
            <a:off x="838200" y="838334"/>
            <a:ext cx="10150231" cy="902534"/>
          </a:xfrm>
          <a:prstGeom prst="rect">
            <a:avLst/>
          </a:prstGeom>
        </p:spPr>
        <p:txBody>
          <a:bodyPr anchor="ctr">
            <a:noAutofit/>
          </a:bodyPr>
          <a:lstStyle>
            <a:lvl1pPr>
              <a:defRPr lang="en-US" sz="3200" b="1"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4F5A9C7E-799E-4EB6-BF2E-38478A03121D}"/>
              </a:ext>
            </a:extLst>
          </p:cNvPr>
          <p:cNvSpPr>
            <a:spLocks noGrp="1"/>
          </p:cNvSpPr>
          <p:nvPr>
            <p:ph idx="1"/>
          </p:nvPr>
        </p:nvSpPr>
        <p:spPr>
          <a:xfrm>
            <a:off x="838200" y="1740868"/>
            <a:ext cx="10150231" cy="4452721"/>
          </a:xfrm>
          <a:prstGeom prst="rect">
            <a:avLst/>
          </a:prstGeom>
        </p:spPr>
        <p:txBody>
          <a:bodyPr>
            <a:noAutofit/>
          </a:bodyPr>
          <a:lstStyle>
            <a:lvl1pPr>
              <a:defRPr lang="en-US" sz="2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20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8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6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6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661166993"/>
      </p:ext>
    </p:extLst>
  </p:cSld>
  <p:clrMapOvr>
    <a:masterClrMapping/>
  </p:clrMapOvr>
  <p:extLst>
    <p:ext uri="{DCECCB84-F9BA-43D5-87BE-67443E8EF086}">
      <p15:sldGuideLst xmlns:p15="http://schemas.microsoft.com/office/powerpoint/2012/main">
        <p15:guide id="1" orient="horz" pos="26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A1CBAC9-B672-46A8-9709-F4ED23A8A7E3}"/>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
        <p:nvSpPr>
          <p:cNvPr id="7" name="Content Placeholder 2">
            <a:extLst>
              <a:ext uri="{FF2B5EF4-FFF2-40B4-BE49-F238E27FC236}">
                <a16:creationId xmlns:a16="http://schemas.microsoft.com/office/drawing/2014/main" id="{C069D41B-3C34-4B88-9046-E9A68409AD97}"/>
              </a:ext>
            </a:extLst>
          </p:cNvPr>
          <p:cNvSpPr>
            <a:spLocks noGrp="1"/>
          </p:cNvSpPr>
          <p:nvPr>
            <p:ph sz="half" idx="1"/>
          </p:nvPr>
        </p:nvSpPr>
        <p:spPr>
          <a:xfrm>
            <a:off x="838200" y="1390104"/>
            <a:ext cx="4710545" cy="4786858"/>
          </a:xfrm>
          <a:prstGeom prst="rect">
            <a:avLst/>
          </a:prstGeom>
        </p:spPr>
        <p:txBody>
          <a:bodyPr>
            <a:noAutofit/>
          </a:bodyPr>
          <a:lstStyle>
            <a:lvl1pPr marL="228600" indent="-228600" algn="l" defTabSz="914400" rtl="0" eaLnBrk="1" latinLnBrk="0" hangingPunct="1">
              <a:lnSpc>
                <a:spcPct val="90000"/>
              </a:lnSpc>
              <a:buFont typeface="Wingdings" panose="05000000000000000000" pitchFamily="2" charset="2"/>
              <a:buChar char="§"/>
              <a:defRPr lang="en-US" sz="2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20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8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6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6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88367E39-AFFC-46AF-81D5-4B0B5FE6473D}"/>
              </a:ext>
            </a:extLst>
          </p:cNvPr>
          <p:cNvSpPr>
            <a:spLocks noGrp="1"/>
          </p:cNvSpPr>
          <p:nvPr>
            <p:ph sz="half" idx="2"/>
          </p:nvPr>
        </p:nvSpPr>
        <p:spPr>
          <a:xfrm>
            <a:off x="5726718" y="1390104"/>
            <a:ext cx="4710545" cy="4786859"/>
          </a:xfrm>
          <a:prstGeom prst="rect">
            <a:avLst/>
          </a:prstGeom>
        </p:spPr>
        <p:txBody>
          <a:bodyPr>
            <a:noAutofit/>
          </a:bodyPr>
          <a:lstStyle>
            <a:lvl1pPr marL="228600" indent="-228600" algn="l" defTabSz="914400" rtl="0" eaLnBrk="1" latinLnBrk="0" hangingPunct="1">
              <a:lnSpc>
                <a:spcPct val="90000"/>
              </a:lnSpc>
              <a:buFont typeface="Wingdings" panose="05000000000000000000" pitchFamily="2" charset="2"/>
              <a:buChar char="§"/>
              <a:defRPr lang="en-US" sz="2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marL="685800" indent="-228600" algn="l" defTabSz="914400" rtl="0" eaLnBrk="1" latinLnBrk="0" hangingPunct="1">
              <a:lnSpc>
                <a:spcPct val="90000"/>
              </a:lnSpc>
              <a:buFont typeface="Arial" panose="020B0604020202020204" pitchFamily="34" charset="0"/>
              <a:buChar char="•"/>
              <a:defRPr lang="en-US" sz="20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marL="1143000" indent="-228600" algn="l" defTabSz="914400" rtl="0" eaLnBrk="1" latinLnBrk="0" hangingPunct="1">
              <a:lnSpc>
                <a:spcPct val="90000"/>
              </a:lnSpc>
              <a:buFont typeface="Wingdings" panose="05000000000000000000" pitchFamily="2" charset="2"/>
              <a:buChar char="§"/>
              <a:defRPr lang="en-US" sz="18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marL="1600200" indent="-228600" algn="l" defTabSz="914400" rtl="0" eaLnBrk="1" latinLnBrk="0" hangingPunct="1">
              <a:lnSpc>
                <a:spcPct val="90000"/>
              </a:lnSpc>
              <a:buFont typeface="Arial" panose="020B0604020202020204" pitchFamily="34" charset="0"/>
              <a:buChar char="•"/>
              <a:defRPr lang="en-US" sz="16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marL="2057400" indent="-228600" algn="l" defTabSz="914400" rtl="0" eaLnBrk="1" latinLnBrk="0" hangingPunct="1">
              <a:lnSpc>
                <a:spcPct val="90000"/>
              </a:lnSpc>
              <a:buFont typeface="Wingdings" panose="05000000000000000000" pitchFamily="2" charset="2"/>
              <a:buChar char="§"/>
              <a:defRPr lang="en-US" sz="16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38F97D62-EE46-43A1-81C2-D34F5B11F688}"/>
              </a:ext>
            </a:extLst>
          </p:cNvPr>
          <p:cNvSpPr>
            <a:spLocks noGrp="1"/>
          </p:cNvSpPr>
          <p:nvPr>
            <p:ph type="title"/>
          </p:nvPr>
        </p:nvSpPr>
        <p:spPr>
          <a:xfrm>
            <a:off x="838200" y="433510"/>
            <a:ext cx="9599063" cy="956594"/>
          </a:xfrm>
          <a:prstGeom prst="rect">
            <a:avLst/>
          </a:prstGeom>
        </p:spPr>
        <p:txBody>
          <a:bodyPr anchor="ctr">
            <a:noAutofit/>
          </a:bodyPr>
          <a:lstStyle>
            <a:lvl1pPr>
              <a:defRPr lang="en-US" sz="3200" b="1"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80162419"/>
      </p:ext>
    </p:extLst>
  </p:cSld>
  <p:clrMapOvr>
    <a:masterClrMapping/>
  </p:clrMapOvr>
  <p:extLst>
    <p:ext uri="{DCECCB84-F9BA-43D5-87BE-67443E8EF086}">
      <p15:sldGuideLst xmlns:p15="http://schemas.microsoft.com/office/powerpoint/2012/main">
        <p15:guide id="1" orient="horz" pos="2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ull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22942-6192-45DC-AA71-3D7D3CDAB501}"/>
              </a:ext>
            </a:extLst>
          </p:cNvPr>
          <p:cNvSpPr>
            <a:spLocks noGrp="1"/>
          </p:cNvSpPr>
          <p:nvPr>
            <p:ph sz="half" idx="1"/>
          </p:nvPr>
        </p:nvSpPr>
        <p:spPr>
          <a:xfrm>
            <a:off x="312420" y="571225"/>
            <a:ext cx="11567160" cy="5890095"/>
          </a:xfrm>
          <a:prstGeom prst="rect">
            <a:avLst/>
          </a:prstGeom>
        </p:spPr>
        <p:txBody>
          <a:bodyPr>
            <a:noAutofit/>
          </a:bodyPr>
          <a:lstStyle>
            <a:lvl1pPr marL="228600" indent="-228600" algn="l" defTabSz="914400" rtl="0" eaLnBrk="1" latinLnBrk="0" hangingPunct="1">
              <a:lnSpc>
                <a:spcPct val="90000"/>
              </a:lnSpc>
              <a:buFont typeface="Wingdings" panose="05000000000000000000" pitchFamily="2" charset="2"/>
              <a:buChar char="§"/>
              <a:defRPr lang="en-US" sz="2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20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8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6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6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8A1CBAC9-B672-46A8-9709-F4ED23A8A7E3}"/>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tx1">
                    <a:lumMod val="85000"/>
                    <a:lumOff val="15000"/>
                  </a:schemeClr>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extLst>
      <p:ext uri="{BB962C8B-B14F-4D97-AF65-F5344CB8AC3E}">
        <p14:creationId xmlns:p14="http://schemas.microsoft.com/office/powerpoint/2010/main" val="31951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38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Inverse 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3621-13DF-4AF3-9A28-C5181490F659}"/>
              </a:ext>
            </a:extLst>
          </p:cNvPr>
          <p:cNvSpPr>
            <a:spLocks noGrp="1"/>
          </p:cNvSpPr>
          <p:nvPr>
            <p:ph type="ctrTitle"/>
          </p:nvPr>
        </p:nvSpPr>
        <p:spPr>
          <a:xfrm>
            <a:off x="1524000" y="1122363"/>
            <a:ext cx="9144000" cy="2387600"/>
          </a:xfrm>
          <a:prstGeom prst="rect">
            <a:avLst/>
          </a:prstGeom>
        </p:spPr>
        <p:txBody>
          <a:bodyPr anchor="ctr">
            <a:noAutofit/>
          </a:bodyPr>
          <a:lstStyle>
            <a:lvl1pPr algn="ctr">
              <a:defRPr lang="en-US" sz="3600" b="1" kern="1200" dirty="0" smtClean="0">
                <a:solidFill>
                  <a:schemeClr val="bg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62CB1C4-9DAA-495C-AB2D-4F2F58E638FE}"/>
              </a:ext>
            </a:extLst>
          </p:cNvPr>
          <p:cNvSpPr>
            <a:spLocks noGrp="1"/>
          </p:cNvSpPr>
          <p:nvPr>
            <p:ph type="subTitle" idx="1"/>
          </p:nvPr>
        </p:nvSpPr>
        <p:spPr>
          <a:xfrm>
            <a:off x="1524000" y="3686631"/>
            <a:ext cx="9144000" cy="1505238"/>
          </a:xfrm>
          <a:prstGeom prst="rect">
            <a:avLst/>
          </a:prstGeom>
        </p:spPr>
        <p:txBody>
          <a:bodyPr anchor="ctr">
            <a:noAutofit/>
          </a:bodyPr>
          <a:lstStyle>
            <a:lvl1pPr marL="0" indent="0" algn="ctr">
              <a:buNone/>
              <a:defRPr lang="en-US" sz="1800" kern="1200" dirty="0" smtClean="0">
                <a:solidFill>
                  <a:schemeClr val="bg1"/>
                </a:solidFill>
                <a:latin typeface="+mn-lt"/>
                <a:ea typeface="Microsoft JhengHei" panose="020B0604030504040204" pitchFamily="34" charset="-12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13916EA3-6F28-4522-8FDB-5467D914EC1D}"/>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bg1"/>
                </a:solidFill>
                <a:latin typeface="Georgia" panose="02040502050405020303" pitchFamily="18" charset="0"/>
                <a:ea typeface="Microsoft JhengHei" panose="020B0604030504040204" pitchFamily="34" charset="-120"/>
                <a:cs typeface="+mn-cs"/>
              </a:defRPr>
            </a:lvl1pPr>
          </a:lstStyle>
          <a:p>
            <a:fld id="{9D5F5D1B-A38A-443E-852F-0F4837C7DCCA}" type="slidenum">
              <a:rPr lang="en-US" smtClean="0"/>
              <a:t>‹#›</a:t>
            </a:fld>
            <a:endParaRPr lang="en-US" dirty="0"/>
          </a:p>
        </p:txBody>
      </p:sp>
    </p:spTree>
    <p:extLst>
      <p:ext uri="{BB962C8B-B14F-4D97-AF65-F5344CB8AC3E}">
        <p14:creationId xmlns:p14="http://schemas.microsoft.com/office/powerpoint/2010/main" val="308875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icker, Title, and Content">
    <p:spTree>
      <p:nvGrpSpPr>
        <p:cNvPr id="1" name=""/>
        <p:cNvGrpSpPr/>
        <p:nvPr/>
      </p:nvGrpSpPr>
      <p:grpSpPr>
        <a:xfrm>
          <a:off x="0" y="0"/>
          <a:ext cx="0" cy="0"/>
          <a:chOff x="0" y="0"/>
          <a:chExt cx="0" cy="0"/>
        </a:xfrm>
      </p:grpSpPr>
      <p:sp>
        <p:nvSpPr>
          <p:cNvPr id="8" name="Text Placeholder 2"/>
          <p:cNvSpPr>
            <a:spLocks noGrp="1"/>
          </p:cNvSpPr>
          <p:nvPr>
            <p:ph type="body" idx="13" hasCustomPrompt="1"/>
          </p:nvPr>
        </p:nvSpPr>
        <p:spPr>
          <a:xfrm>
            <a:off x="838202" y="433183"/>
            <a:ext cx="10150231" cy="400050"/>
          </a:xfrm>
          <a:prstGeom prst="rect">
            <a:avLst/>
          </a:prstGeom>
        </p:spPr>
        <p:txBody>
          <a:bodyPr tIns="0" anchor="ctr" anchorCtr="0">
            <a:noAutofit/>
          </a:bodyPr>
          <a:lstStyle>
            <a:lvl1pPr marL="0" indent="0">
              <a:buNone/>
              <a:defRPr lang="en-US" sz="1800" i="1" kern="1200" dirty="0" smtClean="0">
                <a:solidFill>
                  <a:srgbClr val="004990"/>
                </a:solidFill>
                <a:latin typeface="Arial" panose="020B0604020202020204" pitchFamily="34" charset="0"/>
                <a:ea typeface="Microsoft JhengHei" panose="020B0604030504040204" pitchFamily="34" charset="-12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kicker style</a:t>
            </a:r>
          </a:p>
        </p:txBody>
      </p:sp>
      <p:sp>
        <p:nvSpPr>
          <p:cNvPr id="9" name="Title 1">
            <a:extLst>
              <a:ext uri="{FF2B5EF4-FFF2-40B4-BE49-F238E27FC236}">
                <a16:creationId xmlns:a16="http://schemas.microsoft.com/office/drawing/2014/main" id="{D13F4ACF-091D-434F-8A5C-EB7F1FCDA72A}"/>
              </a:ext>
            </a:extLst>
          </p:cNvPr>
          <p:cNvSpPr>
            <a:spLocks noGrp="1"/>
          </p:cNvSpPr>
          <p:nvPr>
            <p:ph type="title"/>
          </p:nvPr>
        </p:nvSpPr>
        <p:spPr>
          <a:xfrm>
            <a:off x="838202" y="838334"/>
            <a:ext cx="10150231" cy="902534"/>
          </a:xfrm>
          <a:prstGeom prst="rect">
            <a:avLst/>
          </a:prstGeom>
        </p:spPr>
        <p:txBody>
          <a:bodyPr anchor="ctr">
            <a:noAutofit/>
          </a:bodyPr>
          <a:lstStyle>
            <a:lvl1pPr>
              <a:defRPr lang="en-US" sz="2400" b="1"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17F4D9F7-7B12-42F5-ABB1-3F0E156EECAA}"/>
              </a:ext>
            </a:extLst>
          </p:cNvPr>
          <p:cNvSpPr>
            <a:spLocks noGrp="1"/>
          </p:cNvSpPr>
          <p:nvPr>
            <p:ph idx="1" hasCustomPrompt="1"/>
          </p:nvPr>
        </p:nvSpPr>
        <p:spPr>
          <a:xfrm>
            <a:off x="838202" y="1740869"/>
            <a:ext cx="10150231" cy="4452721"/>
          </a:xfrm>
          <a:prstGeom prst="rect">
            <a:avLst/>
          </a:prstGeom>
        </p:spPr>
        <p:txBody>
          <a:bodyPr>
            <a:noAutofit/>
          </a:bodyPr>
          <a:lstStyle>
            <a:lvl1pPr>
              <a:defRPr lang="en-US" sz="16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15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3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2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0614B7E-C800-4FEE-A4A8-303B1E4EF7CE}"/>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bg1"/>
                </a:solidFill>
                <a:latin typeface="Georgia" panose="02040502050405020303" pitchFamily="18" charset="0"/>
                <a:ea typeface="Microsoft JhengHei" panose="020B0604030504040204" pitchFamily="34" charset="-120"/>
                <a:cs typeface="+mn-cs"/>
              </a:defRPr>
            </a:lvl1pPr>
          </a:lstStyle>
          <a:p>
            <a:fld id="{9D5F5D1B-A38A-443E-852F-0F4837C7DCCA}" type="slidenum">
              <a:rPr lang="en-US" smtClean="0"/>
              <a:t>‹#›</a:t>
            </a:fld>
            <a:endParaRPr lang="en-US" dirty="0"/>
          </a:p>
        </p:txBody>
      </p:sp>
    </p:spTree>
    <p:custDataLst>
      <p:tags r:id="rId1"/>
    </p:custDataLst>
    <p:extLst>
      <p:ext uri="{BB962C8B-B14F-4D97-AF65-F5344CB8AC3E}">
        <p14:creationId xmlns:p14="http://schemas.microsoft.com/office/powerpoint/2010/main" val="1839764859"/>
      </p:ext>
    </p:extLst>
  </p:cSld>
  <p:clrMapOvr>
    <a:masterClrMapping/>
  </p:clrMapOvr>
  <p:extLst>
    <p:ext uri="{DCECCB84-F9BA-43D5-87BE-67443E8EF086}">
      <p15:sldGuideLst xmlns:p15="http://schemas.microsoft.com/office/powerpoint/2012/main">
        <p15:guide id="1" orient="horz" pos="2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22942-6192-45DC-AA71-3D7D3CDAB501}"/>
              </a:ext>
            </a:extLst>
          </p:cNvPr>
          <p:cNvSpPr>
            <a:spLocks noGrp="1"/>
          </p:cNvSpPr>
          <p:nvPr>
            <p:ph sz="half" idx="1" hasCustomPrompt="1"/>
          </p:nvPr>
        </p:nvSpPr>
        <p:spPr>
          <a:xfrm>
            <a:off x="838201" y="1390124"/>
            <a:ext cx="4710545" cy="4786838"/>
          </a:xfrm>
          <a:prstGeom prst="rect">
            <a:avLst/>
          </a:prstGeom>
        </p:spPr>
        <p:txBody>
          <a:bodyPr>
            <a:noAutofit/>
          </a:bodyPr>
          <a:lstStyle>
            <a:lvl1pPr marL="171450" indent="-171450" algn="l" defTabSz="685800" rtl="0" eaLnBrk="1" latinLnBrk="0" hangingPunct="1">
              <a:lnSpc>
                <a:spcPct val="90000"/>
              </a:lnSpc>
              <a:buFont typeface="Wingdings" panose="05000000000000000000" pitchFamily="2" charset="2"/>
              <a:buChar char="§"/>
              <a:defRPr lang="en-US" sz="16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15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3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2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CBA0EF2-489B-499B-83C8-A067B8FEE59A}"/>
              </a:ext>
            </a:extLst>
          </p:cNvPr>
          <p:cNvSpPr>
            <a:spLocks noGrp="1"/>
          </p:cNvSpPr>
          <p:nvPr>
            <p:ph sz="half" idx="2" hasCustomPrompt="1"/>
          </p:nvPr>
        </p:nvSpPr>
        <p:spPr>
          <a:xfrm>
            <a:off x="5726720" y="1390126"/>
            <a:ext cx="4710545" cy="4786839"/>
          </a:xfrm>
          <a:prstGeom prst="rect">
            <a:avLst/>
          </a:prstGeom>
        </p:spPr>
        <p:txBody>
          <a:bodyPr>
            <a:noAutofit/>
          </a:bodyPr>
          <a:lstStyle>
            <a:lvl1pPr marL="171450" indent="-171450" algn="l" defTabSz="685800" rtl="0" eaLnBrk="1" latinLnBrk="0" hangingPunct="1">
              <a:lnSpc>
                <a:spcPct val="90000"/>
              </a:lnSpc>
              <a:buFont typeface="Wingdings" panose="05000000000000000000" pitchFamily="2" charset="2"/>
              <a:buChar char="§"/>
              <a:defRPr lang="en-US" sz="16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marL="514350" indent="-171450" algn="l" defTabSz="685800" rtl="0" eaLnBrk="1" latinLnBrk="0" hangingPunct="1">
              <a:lnSpc>
                <a:spcPct val="90000"/>
              </a:lnSpc>
              <a:buFont typeface="Arial" panose="020B0604020202020204" pitchFamily="34" charset="0"/>
              <a:buChar char="•"/>
              <a:defRPr lang="en-US" sz="15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marL="857250" indent="-171450" algn="l" defTabSz="685800" rtl="0" eaLnBrk="1" latinLnBrk="0" hangingPunct="1">
              <a:lnSpc>
                <a:spcPct val="90000"/>
              </a:lnSpc>
              <a:buFont typeface="Wingdings" panose="05000000000000000000" pitchFamily="2" charset="2"/>
              <a:buChar char="§"/>
              <a:defRPr lang="en-US" sz="135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marL="1200150" indent="-171450" algn="l" defTabSz="685800" rtl="0" eaLnBrk="1" latinLnBrk="0" hangingPunct="1">
              <a:lnSpc>
                <a:spcPct val="90000"/>
              </a:lnSpc>
              <a:buFont typeface="Arial" panose="020B0604020202020204" pitchFamily="34" charset="0"/>
              <a:buChar char="•"/>
              <a:defRPr lang="en-US" sz="12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marL="1543050" indent="-171450" algn="l" defTabSz="685800" rtl="0" eaLnBrk="1" latinLnBrk="0" hangingPunct="1">
              <a:lnSpc>
                <a:spcPct val="90000"/>
              </a:lnSpc>
              <a:buFont typeface="Wingdings" panose="05000000000000000000" pitchFamily="2" charset="2"/>
              <a:buChar char="§"/>
              <a:defRPr lang="en-US" sz="12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10CB589D-D769-4760-BF37-AD5D343F2CA1}"/>
              </a:ext>
            </a:extLst>
          </p:cNvPr>
          <p:cNvSpPr>
            <a:spLocks noGrp="1"/>
          </p:cNvSpPr>
          <p:nvPr>
            <p:ph type="title"/>
          </p:nvPr>
        </p:nvSpPr>
        <p:spPr>
          <a:xfrm>
            <a:off x="838202" y="433530"/>
            <a:ext cx="9599063" cy="956594"/>
          </a:xfrm>
          <a:prstGeom prst="rect">
            <a:avLst/>
          </a:prstGeom>
        </p:spPr>
        <p:txBody>
          <a:bodyPr anchor="ctr">
            <a:noAutofit/>
          </a:bodyPr>
          <a:lstStyle>
            <a:lvl1pPr>
              <a:defRPr lang="en-US" sz="2400" b="1"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A1CBAC9-B672-46A8-9709-F4ED23A8A7E3}"/>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bg1"/>
                </a:solidFill>
                <a:latin typeface="Georgia" panose="02040502050405020303" pitchFamily="18" charset="0"/>
                <a:ea typeface="Microsoft JhengHei" panose="020B0604030504040204" pitchFamily="34" charset="-120"/>
                <a:cs typeface="+mn-cs"/>
              </a:defRPr>
            </a:lvl1pPr>
          </a:lstStyle>
          <a:p>
            <a:fld id="{9D5F5D1B-A38A-443E-852F-0F4837C7DCCA}" type="slidenum">
              <a:rPr lang="en-US" smtClean="0"/>
              <a:t>‹#›</a:t>
            </a:fld>
            <a:endParaRPr lang="en-US" dirty="0"/>
          </a:p>
        </p:txBody>
      </p:sp>
    </p:spTree>
    <p:extLst>
      <p:ext uri="{BB962C8B-B14F-4D97-AF65-F5344CB8AC3E}">
        <p14:creationId xmlns:p14="http://schemas.microsoft.com/office/powerpoint/2010/main" val="2398098618"/>
      </p:ext>
    </p:extLst>
  </p:cSld>
  <p:clrMapOvr>
    <a:masterClrMapping/>
  </p:clrMapOvr>
  <p:extLst>
    <p:ext uri="{DCECCB84-F9BA-43D5-87BE-67443E8EF086}">
      <p15:sldGuideLst xmlns:p15="http://schemas.microsoft.com/office/powerpoint/2012/main">
        <p15:guide id="1" orient="horz" pos="2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022942-6192-45DC-AA71-3D7D3CDAB501}"/>
              </a:ext>
            </a:extLst>
          </p:cNvPr>
          <p:cNvSpPr>
            <a:spLocks noGrp="1"/>
          </p:cNvSpPr>
          <p:nvPr>
            <p:ph sz="half" idx="1" hasCustomPrompt="1"/>
          </p:nvPr>
        </p:nvSpPr>
        <p:spPr>
          <a:xfrm>
            <a:off x="312420" y="571227"/>
            <a:ext cx="11567160" cy="5890095"/>
          </a:xfrm>
          <a:prstGeom prst="rect">
            <a:avLst/>
          </a:prstGeom>
        </p:spPr>
        <p:txBody>
          <a:bodyPr>
            <a:noAutofit/>
          </a:bodyPr>
          <a:lstStyle>
            <a:lvl1pPr marL="171450" indent="-171450" algn="l" defTabSz="685800" rtl="0" eaLnBrk="1" latinLnBrk="0" hangingPunct="1">
              <a:lnSpc>
                <a:spcPct val="90000"/>
              </a:lnSpc>
              <a:buFont typeface="Wingdings" panose="05000000000000000000" pitchFamily="2" charset="2"/>
              <a:buChar char="§"/>
              <a:defRPr lang="en-US" sz="16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15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3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2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A1CBAC9-B672-46A8-9709-F4ED23A8A7E3}"/>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tx1">
                    <a:lumMod val="85000"/>
                    <a:lumOff val="15000"/>
                  </a:schemeClr>
                </a:solidFill>
                <a:latin typeface="Georgia" panose="02040502050405020303" pitchFamily="18" charset="0"/>
                <a:ea typeface="Microsoft JhengHei" panose="020B0604030504040204" pitchFamily="34" charset="-120"/>
                <a:cs typeface="+mn-cs"/>
              </a:defRPr>
            </a:lvl1pPr>
          </a:lstStyle>
          <a:p>
            <a:fld id="{9D5F5D1B-A38A-443E-852F-0F4837C7DCCA}" type="slidenum">
              <a:rPr lang="en-US" smtClean="0"/>
              <a:t>‹#›</a:t>
            </a:fld>
            <a:endParaRPr lang="en-US" dirty="0"/>
          </a:p>
        </p:txBody>
      </p:sp>
    </p:spTree>
    <p:extLst>
      <p:ext uri="{BB962C8B-B14F-4D97-AF65-F5344CB8AC3E}">
        <p14:creationId xmlns:p14="http://schemas.microsoft.com/office/powerpoint/2010/main" val="281447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400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3621-13DF-4AF3-9A28-C5181490F659}"/>
              </a:ext>
            </a:extLst>
          </p:cNvPr>
          <p:cNvSpPr>
            <a:spLocks noGrp="1"/>
          </p:cNvSpPr>
          <p:nvPr>
            <p:ph type="ctrTitle"/>
          </p:nvPr>
        </p:nvSpPr>
        <p:spPr>
          <a:xfrm>
            <a:off x="1524000" y="1122363"/>
            <a:ext cx="9144000" cy="2387600"/>
          </a:xfrm>
          <a:prstGeom prst="rect">
            <a:avLst/>
          </a:prstGeom>
        </p:spPr>
        <p:txBody>
          <a:bodyPr anchor="ctr">
            <a:noAutofit/>
          </a:bodyPr>
          <a:lstStyle>
            <a:lvl1pPr algn="ctr">
              <a:defRPr lang="en-US" sz="3600" b="1"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62CB1C4-9DAA-495C-AB2D-4F2F58E638FE}"/>
              </a:ext>
            </a:extLst>
          </p:cNvPr>
          <p:cNvSpPr>
            <a:spLocks noGrp="1"/>
          </p:cNvSpPr>
          <p:nvPr>
            <p:ph type="subTitle" idx="1"/>
          </p:nvPr>
        </p:nvSpPr>
        <p:spPr>
          <a:xfrm>
            <a:off x="1524000" y="3686631"/>
            <a:ext cx="9144000" cy="1505238"/>
          </a:xfrm>
          <a:prstGeom prst="rect">
            <a:avLst/>
          </a:prstGeom>
        </p:spPr>
        <p:txBody>
          <a:bodyPr anchor="ctr">
            <a:noAutofit/>
          </a:bodyPr>
          <a:lstStyle>
            <a:lvl1pPr marL="0" indent="0" algn="ctr">
              <a:buNone/>
              <a:defRPr lang="en-US" sz="1800" kern="1200" dirty="0" smtClean="0">
                <a:solidFill>
                  <a:schemeClr val="tx1"/>
                </a:solidFill>
                <a:latin typeface="+mn-lt"/>
                <a:ea typeface="Microsoft JhengHei" panose="020B0604030504040204" pitchFamily="34" charset="-12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13916EA3-6F28-4522-8FDB-5467D914EC1D}"/>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extLst>
      <p:ext uri="{BB962C8B-B14F-4D97-AF65-F5344CB8AC3E}">
        <p14:creationId xmlns:p14="http://schemas.microsoft.com/office/powerpoint/2010/main" val="249004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26C45C9-55F5-476F-9EC3-B6E7143F4A5E}"/>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
        <p:nvSpPr>
          <p:cNvPr id="6" name="Title 1">
            <a:extLst>
              <a:ext uri="{FF2B5EF4-FFF2-40B4-BE49-F238E27FC236}">
                <a16:creationId xmlns:a16="http://schemas.microsoft.com/office/drawing/2014/main" id="{CABAEEF0-D7C4-4B58-9EA0-19FF27D6C848}"/>
              </a:ext>
            </a:extLst>
          </p:cNvPr>
          <p:cNvSpPr>
            <a:spLocks noGrp="1"/>
          </p:cNvSpPr>
          <p:nvPr>
            <p:ph type="title"/>
          </p:nvPr>
        </p:nvSpPr>
        <p:spPr>
          <a:xfrm>
            <a:off x="838202" y="433520"/>
            <a:ext cx="10150231" cy="956594"/>
          </a:xfrm>
          <a:prstGeom prst="rect">
            <a:avLst/>
          </a:prstGeom>
        </p:spPr>
        <p:txBody>
          <a:bodyPr anchor="ctr">
            <a:noAutofit/>
          </a:bodyPr>
          <a:lstStyle>
            <a:lvl1pPr>
              <a:defRPr lang="en-US" sz="2400" b="1"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6D3B213C-7B83-4260-8816-BBD9721F7247}"/>
              </a:ext>
            </a:extLst>
          </p:cNvPr>
          <p:cNvSpPr>
            <a:spLocks noGrp="1"/>
          </p:cNvSpPr>
          <p:nvPr>
            <p:ph idx="1"/>
          </p:nvPr>
        </p:nvSpPr>
        <p:spPr>
          <a:xfrm>
            <a:off x="838202" y="1390116"/>
            <a:ext cx="10150231" cy="4804101"/>
          </a:xfrm>
          <a:prstGeom prst="rect">
            <a:avLst/>
          </a:prstGeom>
        </p:spPr>
        <p:txBody>
          <a:bodyPr>
            <a:noAutofit/>
          </a:bodyPr>
          <a:lstStyle>
            <a:lvl1pPr>
              <a:defRPr lang="en-US" sz="16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a:defRPr lang="en-US" sz="15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a:defRPr lang="en-US" sz="135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a:defRPr lang="en-US" sz="1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a:defRPr lang="en-US" sz="12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8564417"/>
      </p:ext>
    </p:extLst>
  </p:cSld>
  <p:clrMapOvr>
    <a:masterClrMapping/>
  </p:clrMapOvr>
  <p:extLst>
    <p:ext uri="{DCECCB84-F9BA-43D5-87BE-67443E8EF086}">
      <p15:sldGuideLst xmlns:p15="http://schemas.microsoft.com/office/powerpoint/2012/main">
        <p15:guide id="1" orient="horz" pos="26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E404D3-267B-434C-88EE-9844EC819AF0}"/>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bg1"/>
                </a:solidFill>
                <a:latin typeface="Georgia" panose="02040502050405020303" pitchFamily="18" charset="0"/>
                <a:ea typeface="Microsoft JhengHei" panose="020B0604030504040204" pitchFamily="34" charset="-120"/>
                <a:cs typeface="+mn-cs"/>
              </a:defRPr>
            </a:lvl1pPr>
          </a:lstStyle>
          <a:p>
            <a:fld id="{9D5F5D1B-A38A-443E-852F-0F4837C7DCCA}" type="slidenum">
              <a:rPr lang="en-US" smtClean="0"/>
              <a:t>‹#›</a:t>
            </a:fld>
            <a:endParaRPr lang="en-US" dirty="0"/>
          </a:p>
        </p:txBody>
      </p:sp>
    </p:spTree>
    <p:extLst>
      <p:ext uri="{BB962C8B-B14F-4D97-AF65-F5344CB8AC3E}">
        <p14:creationId xmlns:p14="http://schemas.microsoft.com/office/powerpoint/2010/main" val="37496274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hdr="0" ftr="0" dt="0"/>
  <p:txStyles>
    <p:titleStyle>
      <a:lvl1pPr algn="l" defTabSz="685800" rtl="0" eaLnBrk="1" latinLnBrk="0" hangingPunct="1">
        <a:lnSpc>
          <a:spcPct val="90000"/>
        </a:lnSpc>
        <a:spcBef>
          <a:spcPct val="0"/>
        </a:spcBef>
        <a:buNone/>
        <a:defRPr sz="2400" kern="1200">
          <a:solidFill>
            <a:schemeClr val="tx1"/>
          </a:solidFill>
          <a:latin typeface="Microsoft JhengHei" panose="020B0604030504040204" pitchFamily="34" charset="-120"/>
          <a:ea typeface="Microsoft JhengHei" panose="020B0604030504040204" pitchFamily="34" charset="-120"/>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165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E404D3-267B-434C-88EE-9844EC819AF0}"/>
              </a:ext>
            </a:extLst>
          </p:cNvPr>
          <p:cNvSpPr>
            <a:spLocks noGrp="1"/>
          </p:cNvSpPr>
          <p:nvPr>
            <p:ph type="sldNum" sz="quarter" idx="4"/>
          </p:nvPr>
        </p:nvSpPr>
        <p:spPr>
          <a:xfrm>
            <a:off x="10047515" y="6393676"/>
            <a:ext cx="2129444" cy="365125"/>
          </a:xfrm>
          <a:prstGeom prst="rect">
            <a:avLst/>
          </a:prstGeom>
        </p:spPr>
        <p:txBody>
          <a:bodyPr vert="horz" lIns="91440" tIns="45720" rIns="91440" bIns="45720" rtlCol="0" anchor="ctr"/>
          <a:lstStyle>
            <a:lvl1pPr algn="r">
              <a:defRPr lang="en-US" sz="9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extLst>
      <p:ext uri="{BB962C8B-B14F-4D97-AF65-F5344CB8AC3E}">
        <p14:creationId xmlns:p14="http://schemas.microsoft.com/office/powerpoint/2010/main" val="33015405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hdr="0" ftr="0" dt="0"/>
  <p:txStyles>
    <p:titleStyle>
      <a:lvl1pPr algn="l" defTabSz="685800" rtl="0" eaLnBrk="1" latinLnBrk="0" hangingPunct="1">
        <a:lnSpc>
          <a:spcPct val="90000"/>
        </a:lnSpc>
        <a:spcBef>
          <a:spcPct val="0"/>
        </a:spcBef>
        <a:buNone/>
        <a:defRPr sz="2400" kern="1200">
          <a:solidFill>
            <a:schemeClr val="tx1"/>
          </a:solidFill>
          <a:latin typeface="Microsoft JhengHei" panose="020B0604030504040204" pitchFamily="34" charset="-120"/>
          <a:ea typeface="Microsoft JhengHei" panose="020B0604030504040204" pitchFamily="34" charset="-120"/>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
        <a:defRPr sz="165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2pPr>
      <a:lvl3pPr marL="857250" indent="-171450" algn="l" defTabSz="685800" rtl="0" eaLnBrk="1" latinLnBrk="0" hangingPunct="1">
        <a:lnSpc>
          <a:spcPct val="90000"/>
        </a:lnSpc>
        <a:spcBef>
          <a:spcPts val="375"/>
        </a:spcBef>
        <a:buFont typeface="Wingdings" panose="05000000000000000000" pitchFamily="2" charset="2"/>
        <a:buChar char="§"/>
        <a:defRPr sz="135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4pPr>
      <a:lvl5pPr marL="1543050" indent="-171450" algn="l" defTabSz="685800" rtl="0" eaLnBrk="1" latinLnBrk="0" hangingPunct="1">
        <a:lnSpc>
          <a:spcPct val="90000"/>
        </a:lnSpc>
        <a:spcBef>
          <a:spcPts val="375"/>
        </a:spcBef>
        <a:buFont typeface="Wingdings" panose="05000000000000000000" pitchFamily="2" charset="2"/>
        <a:buChar char="§"/>
        <a:defRPr sz="12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E404D3-267B-434C-88EE-9844EC819AF0}"/>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bg1"/>
                </a:solidFill>
                <a:latin typeface="Georgia" panose="02040502050405020303" pitchFamily="18" charset="0"/>
                <a:ea typeface="Microsoft JhengHei" panose="020B0604030504040204" pitchFamily="34" charset="-120"/>
                <a:cs typeface="+mn-cs"/>
              </a:defRPr>
            </a:lvl1pPr>
          </a:lstStyle>
          <a:p>
            <a:fld id="{9D5F5D1B-A38A-443E-852F-0F4837C7DCCA}" type="slidenum">
              <a:rPr lang="en-US" smtClean="0"/>
              <a:t>‹#›</a:t>
            </a:fld>
            <a:endParaRPr lang="en-US" dirty="0"/>
          </a:p>
        </p:txBody>
      </p:sp>
    </p:spTree>
    <p:extLst>
      <p:ext uri="{BB962C8B-B14F-4D97-AF65-F5344CB8AC3E}">
        <p14:creationId xmlns:p14="http://schemas.microsoft.com/office/powerpoint/2010/main" val="375774441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hf hdr="0" ftr="0" dt="0"/>
  <p:txStyles>
    <p:titleStyle>
      <a:lvl1pPr algn="l" defTabSz="914400" rtl="0" eaLnBrk="1" latinLnBrk="0" hangingPunct="1">
        <a:lnSpc>
          <a:spcPct val="90000"/>
        </a:lnSpc>
        <a:spcBef>
          <a:spcPct val="0"/>
        </a:spcBef>
        <a:buNone/>
        <a:defRPr sz="3200" kern="1200">
          <a:solidFill>
            <a:schemeClr val="tx1"/>
          </a:solidFill>
          <a:latin typeface="Microsoft JhengHei" panose="020B0604030504040204" pitchFamily="34" charset="-120"/>
          <a:ea typeface="Microsoft JhengHei" panose="020B0604030504040204" pitchFamily="34"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2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7E404D3-267B-434C-88EE-9844EC819AF0}"/>
              </a:ext>
            </a:extLst>
          </p:cNvPr>
          <p:cNvSpPr>
            <a:spLocks noGrp="1"/>
          </p:cNvSpPr>
          <p:nvPr>
            <p:ph type="sldNum" sz="quarter" idx="4"/>
          </p:nvPr>
        </p:nvSpPr>
        <p:spPr>
          <a:xfrm>
            <a:off x="10047515" y="6393674"/>
            <a:ext cx="2129444" cy="365125"/>
          </a:xfrm>
          <a:prstGeom prst="rect">
            <a:avLst/>
          </a:prstGeom>
        </p:spPr>
        <p:txBody>
          <a:bodyPr vert="horz" lIns="91440" tIns="45720" rIns="91440" bIns="45720" rtlCol="0" anchor="ctr"/>
          <a:lstStyle>
            <a:lvl1pPr algn="r">
              <a:defRPr lang="en-US" sz="1200" b="1" i="0" kern="1200" smtClean="0">
                <a:solidFill>
                  <a:schemeClr val="bg1"/>
                </a:solidFill>
                <a:latin typeface="Georgia" panose="02040502050405020303" pitchFamily="18" charset="0"/>
                <a:ea typeface="Microsoft JhengHei" panose="020B0604030504040204" pitchFamily="34" charset="-120"/>
                <a:cs typeface="+mn-cs"/>
              </a:defRPr>
            </a:lvl1pPr>
          </a:lstStyle>
          <a:p>
            <a:fld id="{A5AB53F2-1F7C-487E-8143-01417D3DC9C3}" type="slidenum">
              <a:rPr lang="en-US" smtClean="0"/>
              <a:pPr/>
              <a:t>‹#›</a:t>
            </a:fld>
            <a:endParaRPr lang="en-US" dirty="0"/>
          </a:p>
        </p:txBody>
      </p:sp>
    </p:spTree>
    <p:extLst>
      <p:ext uri="{BB962C8B-B14F-4D97-AF65-F5344CB8AC3E}">
        <p14:creationId xmlns:p14="http://schemas.microsoft.com/office/powerpoint/2010/main" val="26409501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hf hdr="0" ftr="0" dt="0"/>
  <p:txStyles>
    <p:titleStyle>
      <a:lvl1pPr algn="l" defTabSz="914400" rtl="0" eaLnBrk="1" latinLnBrk="0" hangingPunct="1">
        <a:lnSpc>
          <a:spcPct val="90000"/>
        </a:lnSpc>
        <a:spcBef>
          <a:spcPct val="0"/>
        </a:spcBef>
        <a:buNone/>
        <a:defRPr sz="3200" kern="1200">
          <a:solidFill>
            <a:schemeClr val="tx1"/>
          </a:solidFill>
          <a:latin typeface="Microsoft JhengHei" panose="020B0604030504040204" pitchFamily="34" charset="-120"/>
          <a:ea typeface="Microsoft JhengHei" panose="020B0604030504040204" pitchFamily="34" charset="-120"/>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2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icrosoft JhengHei" panose="020B0604030504040204" pitchFamily="34" charset="-120"/>
          <a:ea typeface="Microsoft JhengHei" panose="020B0604030504040204"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microsoft.com/office/2018/10/relationships/comments" Target="../comments/modernComment_1A3_1586EEE5.xm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A9_9D73A090.xml"/><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86F94-DE04-4423-A689-E24698ECEED2}"/>
              </a:ext>
            </a:extLst>
          </p:cNvPr>
          <p:cNvSpPr>
            <a:spLocks noGrp="1"/>
          </p:cNvSpPr>
          <p:nvPr>
            <p:ph type="ctrTitle"/>
          </p:nvPr>
        </p:nvSpPr>
        <p:spPr>
          <a:xfrm>
            <a:off x="606552" y="1122363"/>
            <a:ext cx="10978896" cy="2387600"/>
          </a:xfrm>
        </p:spPr>
        <p:txBody>
          <a:bodyPr/>
          <a:lstStyle/>
          <a:p>
            <a:r>
              <a:rPr lang="en-US" sz="4400" b="1" dirty="0">
                <a:effectLst/>
                <a:latin typeface="Arial" panose="020B0604020202020204" pitchFamily="34" charset="0"/>
                <a:ea typeface="Calibri" panose="020F0502020204030204" pitchFamily="34" charset="0"/>
              </a:rPr>
              <a:t>Groundwater Monitoring Assessment </a:t>
            </a:r>
            <a:br>
              <a:rPr lang="en-US" sz="4400" b="1" dirty="0">
                <a:effectLst/>
                <a:latin typeface="Arial" panose="020B0604020202020204" pitchFamily="34" charset="0"/>
                <a:ea typeface="Calibri" panose="020F0502020204030204" pitchFamily="34" charset="0"/>
              </a:rPr>
            </a:br>
            <a:r>
              <a:rPr lang="en-US" sz="4400" b="1" dirty="0">
                <a:effectLst/>
                <a:latin typeface="Arial" panose="020B0604020202020204" pitchFamily="34" charset="0"/>
                <a:ea typeface="Calibri" panose="020F0502020204030204" pitchFamily="34" charset="0"/>
              </a:rPr>
              <a:t>at the Falls City, Texas, </a:t>
            </a:r>
            <a:br>
              <a:rPr lang="en-US" sz="4400" b="1" dirty="0">
                <a:effectLst/>
                <a:latin typeface="Arial" panose="020B0604020202020204" pitchFamily="34" charset="0"/>
                <a:ea typeface="Calibri" panose="020F0502020204030204" pitchFamily="34" charset="0"/>
              </a:rPr>
            </a:br>
            <a:r>
              <a:rPr lang="en-US" sz="4400" b="1" dirty="0">
                <a:effectLst/>
                <a:latin typeface="Arial" panose="020B0604020202020204" pitchFamily="34" charset="0"/>
                <a:ea typeface="Calibri" panose="020F0502020204030204" pitchFamily="34" charset="0"/>
              </a:rPr>
              <a:t>Uranium Tailings Disposal Site</a:t>
            </a:r>
            <a:endParaRPr lang="en-US" sz="4400" dirty="0"/>
          </a:p>
        </p:txBody>
      </p:sp>
      <p:sp>
        <p:nvSpPr>
          <p:cNvPr id="3" name="Subtitle 2">
            <a:extLst>
              <a:ext uri="{FF2B5EF4-FFF2-40B4-BE49-F238E27FC236}">
                <a16:creationId xmlns:a16="http://schemas.microsoft.com/office/drawing/2014/main" id="{337E873B-8CFE-482C-8DC9-C68C8F5CC664}"/>
              </a:ext>
            </a:extLst>
          </p:cNvPr>
          <p:cNvSpPr>
            <a:spLocks noGrp="1"/>
          </p:cNvSpPr>
          <p:nvPr>
            <p:ph type="subTitle" idx="1"/>
          </p:nvPr>
        </p:nvSpPr>
        <p:spPr>
          <a:xfrm>
            <a:off x="606552" y="4447457"/>
            <a:ext cx="10978896" cy="1504950"/>
          </a:xfrm>
        </p:spPr>
        <p:txBody>
          <a:bodyPr/>
          <a:lstStyle/>
          <a:p>
            <a:r>
              <a:rPr lang="en-US" sz="2000" dirty="0"/>
              <a:t>Elyssa N. Baker, Raymond H. Johnson, and Stacy Trowbridge </a:t>
            </a:r>
          </a:p>
          <a:p>
            <a:r>
              <a:rPr lang="en-US" sz="2000" dirty="0"/>
              <a:t>U.S. Department of Energy </a:t>
            </a:r>
            <a:br>
              <a:rPr lang="en-US" sz="2000" dirty="0"/>
            </a:br>
            <a:r>
              <a:rPr lang="en-US" sz="2000" dirty="0"/>
              <a:t>Office of Legacy Management </a:t>
            </a:r>
          </a:p>
          <a:p>
            <a:endParaRPr lang="en-US" sz="2000" dirty="0"/>
          </a:p>
          <a:p>
            <a:r>
              <a:rPr lang="en-US" sz="2000" dirty="0"/>
              <a:t>2024 NASA Space Grant Consortium </a:t>
            </a:r>
          </a:p>
          <a:p>
            <a:r>
              <a:rPr lang="en-US" sz="2000" dirty="0"/>
              <a:t>Tucson, Arizona</a:t>
            </a:r>
            <a:br>
              <a:rPr lang="en-US" sz="2000" dirty="0"/>
            </a:br>
            <a:r>
              <a:rPr lang="en-US" sz="2000" dirty="0"/>
              <a:t>April 20, 2024</a:t>
            </a:r>
          </a:p>
        </p:txBody>
      </p:sp>
      <p:sp>
        <p:nvSpPr>
          <p:cNvPr id="6" name="Slide Number Placeholder 5">
            <a:extLst>
              <a:ext uri="{FF2B5EF4-FFF2-40B4-BE49-F238E27FC236}">
                <a16:creationId xmlns:a16="http://schemas.microsoft.com/office/drawing/2014/main" id="{70773308-0872-4E90-8919-D1D7AA86AD78}"/>
              </a:ext>
            </a:extLst>
          </p:cNvPr>
          <p:cNvSpPr>
            <a:spLocks noGrp="1"/>
          </p:cNvSpPr>
          <p:nvPr>
            <p:ph type="sldNum" sz="quarter" idx="4"/>
          </p:nvPr>
        </p:nvSpPr>
        <p:spPr>
          <a:xfrm>
            <a:off x="10047515" y="6393674"/>
            <a:ext cx="2129444" cy="365125"/>
          </a:xfrm>
        </p:spPr>
        <p:txBody>
          <a:bodyPr/>
          <a:lstStyle/>
          <a:p>
            <a:fld id="{A5AB53F2-1F7C-487E-8143-01417D3DC9C3}" type="slidenum">
              <a:rPr lang="en-US" smtClean="0"/>
              <a:pPr/>
              <a:t>1</a:t>
            </a:fld>
            <a:endParaRPr lang="en-US" dirty="0"/>
          </a:p>
        </p:txBody>
      </p:sp>
    </p:spTree>
    <p:extLst>
      <p:ext uri="{BB962C8B-B14F-4D97-AF65-F5344CB8AC3E}">
        <p14:creationId xmlns:p14="http://schemas.microsoft.com/office/powerpoint/2010/main" val="148004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C4E2-63A6-79B0-5D72-26C543785FA9}"/>
              </a:ext>
            </a:extLst>
          </p:cNvPr>
          <p:cNvSpPr>
            <a:spLocks noGrp="1"/>
          </p:cNvSpPr>
          <p:nvPr>
            <p:ph type="title"/>
          </p:nvPr>
        </p:nvSpPr>
        <p:spPr>
          <a:xfrm>
            <a:off x="193628" y="460302"/>
            <a:ext cx="8219995" cy="956594"/>
          </a:xfrm>
        </p:spPr>
        <p:txBody>
          <a:bodyPr/>
          <a:lstStyle/>
          <a:p>
            <a:r>
              <a:rPr lang="en-US" dirty="0"/>
              <a:t>Site Overview &amp; Assessment Purpose</a:t>
            </a:r>
          </a:p>
        </p:txBody>
      </p:sp>
      <p:sp>
        <p:nvSpPr>
          <p:cNvPr id="3" name="Content Placeholder 2">
            <a:extLst>
              <a:ext uri="{FF2B5EF4-FFF2-40B4-BE49-F238E27FC236}">
                <a16:creationId xmlns:a16="http://schemas.microsoft.com/office/drawing/2014/main" id="{EE1EF81A-2B8F-FADE-E643-5A126F0AEB0D}"/>
              </a:ext>
            </a:extLst>
          </p:cNvPr>
          <p:cNvSpPr>
            <a:spLocks noGrp="1"/>
          </p:cNvSpPr>
          <p:nvPr>
            <p:ph idx="1"/>
          </p:nvPr>
        </p:nvSpPr>
        <p:spPr>
          <a:xfrm>
            <a:off x="621673" y="1765188"/>
            <a:ext cx="6748385" cy="4804097"/>
          </a:xfrm>
        </p:spPr>
        <p:txBody>
          <a:bodyPr/>
          <a:lstStyle/>
          <a:p>
            <a:r>
              <a:rPr lang="en-US" dirty="0"/>
              <a:t>DOE LM would like to discontinue or reduce monitoring at the Disposal Site at Falls City, Texas.</a:t>
            </a:r>
          </a:p>
          <a:p>
            <a:r>
              <a:rPr lang="en-US" dirty="0"/>
              <a:t>LM must “demonstrate that legacy contamination is not affecting downgradient groundwater quality,” per the 2008 Falls City, Texas, Long-Term </a:t>
            </a:r>
            <a:br>
              <a:rPr lang="en-US" dirty="0"/>
            </a:br>
            <a:r>
              <a:rPr lang="en-US" dirty="0"/>
              <a:t>Surveillance Plan.</a:t>
            </a:r>
          </a:p>
        </p:txBody>
      </p:sp>
      <p:sp>
        <p:nvSpPr>
          <p:cNvPr id="4" name="Slide Number Placeholder 3">
            <a:extLst>
              <a:ext uri="{FF2B5EF4-FFF2-40B4-BE49-F238E27FC236}">
                <a16:creationId xmlns:a16="http://schemas.microsoft.com/office/drawing/2014/main" id="{ED694CEF-837E-3975-4D91-CD3CE22AB709}"/>
              </a:ext>
            </a:extLst>
          </p:cNvPr>
          <p:cNvSpPr>
            <a:spLocks noGrp="1"/>
          </p:cNvSpPr>
          <p:nvPr>
            <p:ph type="sldNum" sz="quarter" idx="4"/>
          </p:nvPr>
        </p:nvSpPr>
        <p:spPr/>
        <p:txBody>
          <a:bodyPr/>
          <a:lstStyle/>
          <a:p>
            <a:fld id="{A5AB53F2-1F7C-487E-8143-01417D3DC9C3}" type="slidenum">
              <a:rPr lang="en-US" smtClean="0"/>
              <a:pPr/>
              <a:t>2</a:t>
            </a:fld>
            <a:endParaRPr lang="en-US" dirty="0"/>
          </a:p>
        </p:txBody>
      </p:sp>
      <p:sp>
        <p:nvSpPr>
          <p:cNvPr id="6" name="Title 1">
            <a:extLst>
              <a:ext uri="{FF2B5EF4-FFF2-40B4-BE49-F238E27FC236}">
                <a16:creationId xmlns:a16="http://schemas.microsoft.com/office/drawing/2014/main" id="{2AEFCA29-FA5B-9DDD-519F-EEC4B42F415E}"/>
              </a:ext>
            </a:extLst>
          </p:cNvPr>
          <p:cNvSpPr txBox="1">
            <a:spLocks/>
          </p:cNvSpPr>
          <p:nvPr/>
        </p:nvSpPr>
        <p:spPr>
          <a:xfrm>
            <a:off x="838198" y="3418367"/>
            <a:ext cx="10150231" cy="956594"/>
          </a:xfrm>
          <a:prstGeom prst="rect">
            <a:avLst/>
          </a:prstGeom>
        </p:spPr>
        <p:txBody>
          <a:bodyPr anchor="ctr">
            <a:noAutofit/>
          </a:bodyPr>
          <a:lstStyle>
            <a:lvl1pPr algn="l" defTabSz="914400" rtl="0" eaLnBrk="1" latinLnBrk="0" hangingPunct="1">
              <a:lnSpc>
                <a:spcPct val="90000"/>
              </a:lnSpc>
              <a:spcBef>
                <a:spcPct val="0"/>
              </a:spcBef>
              <a:buNone/>
              <a:defRPr lang="en-US" sz="3200" b="1"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stStyle>
          <a:p>
            <a:endParaRPr lang="en-US" dirty="0"/>
          </a:p>
        </p:txBody>
      </p:sp>
      <p:sp>
        <p:nvSpPr>
          <p:cNvPr id="7" name="Content Placeholder 2">
            <a:extLst>
              <a:ext uri="{FF2B5EF4-FFF2-40B4-BE49-F238E27FC236}">
                <a16:creationId xmlns:a16="http://schemas.microsoft.com/office/drawing/2014/main" id="{C212A09D-17D9-40AB-56B3-262E360B6CEF}"/>
              </a:ext>
            </a:extLst>
          </p:cNvPr>
          <p:cNvSpPr txBox="1">
            <a:spLocks/>
          </p:cNvSpPr>
          <p:nvPr/>
        </p:nvSpPr>
        <p:spPr>
          <a:xfrm>
            <a:off x="838198" y="4265922"/>
            <a:ext cx="10732129" cy="2158554"/>
          </a:xfrm>
          <a:prstGeom prst="rect">
            <a:avLst/>
          </a:prstGeom>
        </p:spPr>
        <p:txBody>
          <a:bodyPr>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lang="en-US" sz="22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lang="en-US" sz="18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Arial" panose="020B0604020202020204" pitchFamily="34" charset="0"/>
                <a:ea typeface="Microsoft JhengHei" panose="020B0604030504040204"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lang="en-US" sz="1600" kern="1200" dirty="0">
                <a:solidFill>
                  <a:schemeClr val="tx1"/>
                </a:solidFill>
                <a:latin typeface="Arial" panose="020B0604020202020204" pitchFamily="34" charset="0"/>
                <a:ea typeface="Microsoft JhengHei" panose="020B0604030504040204"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p>
        </p:txBody>
      </p:sp>
      <p:pic>
        <p:nvPicPr>
          <p:cNvPr id="5" name="Content Placeholder 6">
            <a:extLst>
              <a:ext uri="{FF2B5EF4-FFF2-40B4-BE49-F238E27FC236}">
                <a16:creationId xmlns:a16="http://schemas.microsoft.com/office/drawing/2014/main" id="{3B970DDD-0FC7-8B11-0AA8-946A5F8171A7}"/>
              </a:ext>
            </a:extLst>
          </p:cNvPr>
          <p:cNvPicPr>
            <a:picLocks noChangeAspect="1"/>
          </p:cNvPicPr>
          <p:nvPr/>
        </p:nvPicPr>
        <p:blipFill rotWithShape="1">
          <a:blip r:embed="rId3"/>
          <a:srcRect r="22347" b="18545"/>
          <a:stretch/>
        </p:blipFill>
        <p:spPr>
          <a:xfrm>
            <a:off x="7685167" y="2106432"/>
            <a:ext cx="4127123" cy="4488397"/>
          </a:xfrm>
          <a:prstGeom prst="rect">
            <a:avLst/>
          </a:prstGeom>
        </p:spPr>
      </p:pic>
      <p:pic>
        <p:nvPicPr>
          <p:cNvPr id="8" name="Picture 7">
            <a:extLst>
              <a:ext uri="{FF2B5EF4-FFF2-40B4-BE49-F238E27FC236}">
                <a16:creationId xmlns:a16="http://schemas.microsoft.com/office/drawing/2014/main" id="{39C0D295-AB7D-8599-68D0-E6A7FA61DD7E}"/>
              </a:ext>
            </a:extLst>
          </p:cNvPr>
          <p:cNvPicPr>
            <a:picLocks noChangeAspect="1"/>
          </p:cNvPicPr>
          <p:nvPr/>
        </p:nvPicPr>
        <p:blipFill rotWithShape="1">
          <a:blip r:embed="rId4"/>
          <a:srcRect l="4080" r="-1"/>
          <a:stretch/>
        </p:blipFill>
        <p:spPr>
          <a:xfrm>
            <a:off x="7589519" y="235052"/>
            <a:ext cx="1721413" cy="1798975"/>
          </a:xfrm>
          <a:prstGeom prst="rect">
            <a:avLst/>
          </a:prstGeom>
        </p:spPr>
      </p:pic>
      <p:cxnSp>
        <p:nvCxnSpPr>
          <p:cNvPr id="9" name="Straight Connector 8">
            <a:extLst>
              <a:ext uri="{FF2B5EF4-FFF2-40B4-BE49-F238E27FC236}">
                <a16:creationId xmlns:a16="http://schemas.microsoft.com/office/drawing/2014/main" id="{4720B8D3-7D17-B0FB-F37A-F4889A472C8F}"/>
              </a:ext>
            </a:extLst>
          </p:cNvPr>
          <p:cNvCxnSpPr>
            <a:cxnSpLocks/>
            <a:endCxn id="11" idx="1"/>
          </p:cNvCxnSpPr>
          <p:nvPr/>
        </p:nvCxnSpPr>
        <p:spPr>
          <a:xfrm flipV="1">
            <a:off x="7719730" y="1441698"/>
            <a:ext cx="711353" cy="664734"/>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5AB3DB3-571C-DE95-C319-31025FE43F6A}"/>
              </a:ext>
            </a:extLst>
          </p:cNvPr>
          <p:cNvCxnSpPr>
            <a:cxnSpLocks/>
            <a:stCxn id="11" idx="3"/>
          </p:cNvCxnSpPr>
          <p:nvPr/>
        </p:nvCxnSpPr>
        <p:spPr>
          <a:xfrm>
            <a:off x="8589316" y="1441698"/>
            <a:ext cx="2173759" cy="664734"/>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0DA2F1D-8956-1BFF-970D-2129FA81F7F5}"/>
              </a:ext>
            </a:extLst>
          </p:cNvPr>
          <p:cNvSpPr/>
          <p:nvPr/>
        </p:nvSpPr>
        <p:spPr>
          <a:xfrm>
            <a:off x="8431083" y="1369891"/>
            <a:ext cx="158233" cy="143614"/>
          </a:xfrm>
          <a:prstGeom prst="rect">
            <a:avLst/>
          </a:prstGeom>
          <a:no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38100"/>
              <a:solidFill>
                <a:schemeClr val="tx1"/>
              </a:solidFill>
              <a:effectLst>
                <a:outerShdw blurRad="38100" dist="19050" dir="2700000" algn="tl" rotWithShape="0">
                  <a:schemeClr val="dk1">
                    <a:alpha val="40000"/>
                  </a:schemeClr>
                </a:outerShdw>
              </a:effectLst>
            </a:endParaRPr>
          </a:p>
        </p:txBody>
      </p:sp>
      <p:pic>
        <p:nvPicPr>
          <p:cNvPr id="1028" name="Picture 4" descr="Falls City, Texas, Disposal Site Fact Sheet">
            <a:extLst>
              <a:ext uri="{FF2B5EF4-FFF2-40B4-BE49-F238E27FC236}">
                <a16:creationId xmlns:a16="http://schemas.microsoft.com/office/drawing/2014/main" id="{21454E05-00F2-8ED9-D2BA-6A5BE67712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161" y="4121113"/>
            <a:ext cx="6088445" cy="1775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01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F409E-9175-4E5A-9DB1-7D731FCD9414}"/>
              </a:ext>
            </a:extLst>
          </p:cNvPr>
          <p:cNvSpPr>
            <a:spLocks noGrp="1"/>
          </p:cNvSpPr>
          <p:nvPr>
            <p:ph type="title"/>
          </p:nvPr>
        </p:nvSpPr>
        <p:spPr>
          <a:xfrm>
            <a:off x="838200" y="433524"/>
            <a:ext cx="10369492" cy="956594"/>
          </a:xfrm>
        </p:spPr>
        <p:txBody>
          <a:bodyPr/>
          <a:lstStyle/>
          <a:p>
            <a:r>
              <a:rPr lang="en-US" sz="3000" dirty="0"/>
              <a:t>Falls City, Texas, Uranium Mill and Disposal Site History</a:t>
            </a:r>
          </a:p>
        </p:txBody>
      </p:sp>
      <p:sp>
        <p:nvSpPr>
          <p:cNvPr id="3" name="Content Placeholder 2">
            <a:extLst>
              <a:ext uri="{FF2B5EF4-FFF2-40B4-BE49-F238E27FC236}">
                <a16:creationId xmlns:a16="http://schemas.microsoft.com/office/drawing/2014/main" id="{1F0012FD-BE12-4BFB-95B5-9BA0A505B60D}"/>
              </a:ext>
            </a:extLst>
          </p:cNvPr>
          <p:cNvSpPr>
            <a:spLocks noGrp="1"/>
          </p:cNvSpPr>
          <p:nvPr>
            <p:ph idx="1"/>
          </p:nvPr>
        </p:nvSpPr>
        <p:spPr>
          <a:xfrm>
            <a:off x="838200" y="1390118"/>
            <a:ext cx="5323347" cy="4804097"/>
          </a:xfrm>
        </p:spPr>
        <p:txBody>
          <a:bodyPr/>
          <a:lstStyle/>
          <a:p>
            <a:r>
              <a:rPr lang="en-US" dirty="0"/>
              <a:t>1959: Open-pit uranium mining began.</a:t>
            </a:r>
          </a:p>
          <a:p>
            <a:r>
              <a:rPr lang="en-US" dirty="0"/>
              <a:t>1961-1973: First uranium mill operated on site using sulfuric acid-leach process.</a:t>
            </a:r>
          </a:p>
          <a:p>
            <a:r>
              <a:rPr lang="en-US" dirty="0"/>
              <a:t>1978-1982: Secondary recovery </a:t>
            </a:r>
            <a:br>
              <a:rPr lang="en-US" dirty="0"/>
            </a:br>
            <a:r>
              <a:rPr lang="en-US" dirty="0"/>
              <a:t>of uranium using ISR (in-situ recovery, acid leaching).</a:t>
            </a:r>
          </a:p>
          <a:p>
            <a:r>
              <a:rPr lang="en-US" dirty="0"/>
              <a:t>1992-1994: Tailings moved to </a:t>
            </a:r>
            <a:br>
              <a:rPr lang="en-US" dirty="0"/>
            </a:br>
            <a:r>
              <a:rPr lang="en-US" dirty="0"/>
              <a:t>disposal cell.</a:t>
            </a:r>
          </a:p>
          <a:p>
            <a:r>
              <a:rPr lang="en-US" dirty="0"/>
              <a:t>1997: U.S. Nuclear Regulatory Commission agreed with the </a:t>
            </a:r>
            <a:br>
              <a:rPr lang="en-US" dirty="0"/>
            </a:br>
            <a:r>
              <a:rPr lang="en-US" dirty="0"/>
              <a:t>site’s Long-Term Surveillance Plan.</a:t>
            </a:r>
          </a:p>
        </p:txBody>
      </p:sp>
      <p:sp>
        <p:nvSpPr>
          <p:cNvPr id="4" name="Slide Number Placeholder 3">
            <a:extLst>
              <a:ext uri="{FF2B5EF4-FFF2-40B4-BE49-F238E27FC236}">
                <a16:creationId xmlns:a16="http://schemas.microsoft.com/office/drawing/2014/main" id="{B2BCEF8B-18D4-4B48-BC4A-EC5C86634C5D}"/>
              </a:ext>
            </a:extLst>
          </p:cNvPr>
          <p:cNvSpPr>
            <a:spLocks noGrp="1"/>
          </p:cNvSpPr>
          <p:nvPr>
            <p:ph type="sldNum" sz="quarter" idx="4"/>
          </p:nvPr>
        </p:nvSpPr>
        <p:spPr/>
        <p:txBody>
          <a:bodyPr/>
          <a:lstStyle/>
          <a:p>
            <a:fld id="{A5AB53F2-1F7C-487E-8143-01417D3DC9C3}" type="slidenum">
              <a:rPr lang="en-US" smtClean="0"/>
              <a:pPr/>
              <a:t>3</a:t>
            </a:fld>
            <a:endParaRPr lang="en-US" dirty="0"/>
          </a:p>
        </p:txBody>
      </p:sp>
      <p:sp>
        <p:nvSpPr>
          <p:cNvPr id="6" name="TextBox 5">
            <a:extLst>
              <a:ext uri="{FF2B5EF4-FFF2-40B4-BE49-F238E27FC236}">
                <a16:creationId xmlns:a16="http://schemas.microsoft.com/office/drawing/2014/main" id="{BDDE8BBF-26E5-4B8D-85E2-8048AB1C9666}"/>
              </a:ext>
            </a:extLst>
          </p:cNvPr>
          <p:cNvSpPr txBox="1"/>
          <p:nvPr/>
        </p:nvSpPr>
        <p:spPr>
          <a:xfrm>
            <a:off x="6765363" y="5244877"/>
            <a:ext cx="3838513" cy="1046440"/>
          </a:xfrm>
          <a:prstGeom prst="rect">
            <a:avLst/>
          </a:prstGeom>
          <a:noFill/>
        </p:spPr>
        <p:txBody>
          <a:bodyPr wrap="square" rtlCol="0">
            <a:spAutoFit/>
          </a:bodyPr>
          <a:lstStyle/>
          <a:p>
            <a:pPr algn="ctr"/>
            <a:r>
              <a:rPr lang="en-US" sz="1600" dirty="0"/>
              <a:t>Falls City Site</a:t>
            </a:r>
          </a:p>
          <a:p>
            <a:pPr algn="ctr"/>
            <a:r>
              <a:rPr lang="en-US" sz="1600" i="1" dirty="0"/>
              <a:t> </a:t>
            </a:r>
            <a:r>
              <a:rPr lang="en-US" sz="1400" dirty="0"/>
              <a:t>From 1998 Environmental Assessment of Ground-Water Compliance at Falls City, Texas</a:t>
            </a:r>
            <a:endParaRPr lang="en-US" sz="1600" dirty="0"/>
          </a:p>
          <a:p>
            <a:pPr algn="ctr"/>
            <a:endParaRPr lang="en-US" sz="1600" i="1" dirty="0"/>
          </a:p>
        </p:txBody>
      </p:sp>
      <p:pic>
        <p:nvPicPr>
          <p:cNvPr id="7" name="Picture 6">
            <a:extLst>
              <a:ext uri="{FF2B5EF4-FFF2-40B4-BE49-F238E27FC236}">
                <a16:creationId xmlns:a16="http://schemas.microsoft.com/office/drawing/2014/main" id="{EAF0CA35-64D9-6256-1607-11F4A8E141F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20071" y="1715479"/>
            <a:ext cx="4501709" cy="3427041"/>
          </a:xfrm>
          <a:prstGeom prst="rect">
            <a:avLst/>
          </a:prstGeom>
          <a:ln w="9525">
            <a:solidFill>
              <a:schemeClr val="tx1"/>
            </a:solid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4FEA3197-6562-33A8-CA41-66F5C4978061}"/>
              </a:ext>
            </a:extLst>
          </p:cNvPr>
          <p:cNvSpPr txBox="1"/>
          <p:nvPr/>
        </p:nvSpPr>
        <p:spPr>
          <a:xfrm>
            <a:off x="6655873" y="2017643"/>
            <a:ext cx="954157" cy="523220"/>
          </a:xfrm>
          <a:prstGeom prst="rect">
            <a:avLst/>
          </a:prstGeom>
          <a:solidFill>
            <a:schemeClr val="bg1"/>
          </a:solidFill>
        </p:spPr>
        <p:txBody>
          <a:bodyPr wrap="square" rtlCol="0">
            <a:spAutoFit/>
          </a:bodyPr>
          <a:lstStyle/>
          <a:p>
            <a:r>
              <a:rPr lang="en-US" sz="1400" dirty="0">
                <a:latin typeface="+mj-lt"/>
              </a:rPr>
              <a:t>Disposal Cell</a:t>
            </a:r>
          </a:p>
        </p:txBody>
      </p:sp>
      <p:sp>
        <p:nvSpPr>
          <p:cNvPr id="8" name="TextBox 7">
            <a:extLst>
              <a:ext uri="{FF2B5EF4-FFF2-40B4-BE49-F238E27FC236}">
                <a16:creationId xmlns:a16="http://schemas.microsoft.com/office/drawing/2014/main" id="{FB3D6AE3-5D7C-5EF5-A53A-48889B84BAA2}"/>
              </a:ext>
            </a:extLst>
          </p:cNvPr>
          <p:cNvSpPr txBox="1"/>
          <p:nvPr/>
        </p:nvSpPr>
        <p:spPr>
          <a:xfrm>
            <a:off x="10175177" y="1692529"/>
            <a:ext cx="1309839" cy="646331"/>
          </a:xfrm>
          <a:prstGeom prst="rect">
            <a:avLst/>
          </a:prstGeom>
          <a:solidFill>
            <a:schemeClr val="bg1"/>
          </a:solidFill>
          <a:ln w="9525">
            <a:solidFill>
              <a:schemeClr val="tx1"/>
            </a:solidFill>
          </a:ln>
        </p:spPr>
        <p:txBody>
          <a:bodyPr wrap="square" rtlCol="0">
            <a:spAutoFit/>
          </a:bodyPr>
          <a:lstStyle/>
          <a:p>
            <a:r>
              <a:rPr lang="en-US" sz="1200" dirty="0"/>
              <a:t>Open Pits/Tailings Impoundments</a:t>
            </a:r>
          </a:p>
        </p:txBody>
      </p:sp>
      <p:cxnSp>
        <p:nvCxnSpPr>
          <p:cNvPr id="10" name="Straight Arrow Connector 9">
            <a:extLst>
              <a:ext uri="{FF2B5EF4-FFF2-40B4-BE49-F238E27FC236}">
                <a16:creationId xmlns:a16="http://schemas.microsoft.com/office/drawing/2014/main" id="{97A43256-9169-0A54-43D4-FDBB7D795C95}"/>
              </a:ext>
            </a:extLst>
          </p:cNvPr>
          <p:cNvCxnSpPr/>
          <p:nvPr/>
        </p:nvCxnSpPr>
        <p:spPr>
          <a:xfrm flipH="1">
            <a:off x="9780104" y="2186609"/>
            <a:ext cx="397566" cy="2871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29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B42E-0A74-6676-9429-C668BBE43B04}"/>
              </a:ext>
            </a:extLst>
          </p:cNvPr>
          <p:cNvSpPr>
            <a:spLocks noGrp="1"/>
          </p:cNvSpPr>
          <p:nvPr>
            <p:ph type="title"/>
          </p:nvPr>
        </p:nvSpPr>
        <p:spPr/>
        <p:txBody>
          <a:bodyPr/>
          <a:lstStyle/>
          <a:p>
            <a:r>
              <a:rPr lang="en-US" dirty="0"/>
              <a:t>Compliance Strategy and Monitoring Decision</a:t>
            </a:r>
          </a:p>
        </p:txBody>
      </p:sp>
      <p:sp>
        <p:nvSpPr>
          <p:cNvPr id="3" name="Content Placeholder 2">
            <a:extLst>
              <a:ext uri="{FF2B5EF4-FFF2-40B4-BE49-F238E27FC236}">
                <a16:creationId xmlns:a16="http://schemas.microsoft.com/office/drawing/2014/main" id="{B3D3A7CC-03E9-8650-C2EF-6664A621CEC4}"/>
              </a:ext>
            </a:extLst>
          </p:cNvPr>
          <p:cNvSpPr>
            <a:spLocks noGrp="1"/>
          </p:cNvSpPr>
          <p:nvPr>
            <p:ph idx="1"/>
          </p:nvPr>
        </p:nvSpPr>
        <p:spPr/>
        <p:txBody>
          <a:bodyPr/>
          <a:lstStyle/>
          <a:p>
            <a:pPr>
              <a:lnSpc>
                <a:spcPct val="150000"/>
              </a:lnSpc>
            </a:pPr>
            <a:r>
              <a:rPr lang="en-US" dirty="0"/>
              <a:t>No remediation.</a:t>
            </a:r>
          </a:p>
          <a:p>
            <a:pPr lvl="1">
              <a:lnSpc>
                <a:spcPct val="150000"/>
              </a:lnSpc>
            </a:pPr>
            <a:r>
              <a:rPr lang="en-US" dirty="0"/>
              <a:t>Elevated background concentrations of uranium (not drinking water quality).</a:t>
            </a:r>
          </a:p>
          <a:p>
            <a:pPr lvl="1">
              <a:lnSpc>
                <a:spcPct val="150000"/>
              </a:lnSpc>
            </a:pPr>
            <a:r>
              <a:rPr lang="en-US" dirty="0"/>
              <a:t>Classification as limited use for livestock and irrigation.</a:t>
            </a:r>
          </a:p>
          <a:p>
            <a:pPr>
              <a:lnSpc>
                <a:spcPct val="150000"/>
              </a:lnSpc>
            </a:pPr>
            <a:r>
              <a:rPr lang="en-US" dirty="0"/>
              <a:t>Approach: still meeting this class of use? </a:t>
            </a:r>
          </a:p>
        </p:txBody>
      </p:sp>
      <p:sp>
        <p:nvSpPr>
          <p:cNvPr id="4" name="Slide Number Placeholder 3">
            <a:extLst>
              <a:ext uri="{FF2B5EF4-FFF2-40B4-BE49-F238E27FC236}">
                <a16:creationId xmlns:a16="http://schemas.microsoft.com/office/drawing/2014/main" id="{FDB32E47-4B3E-0434-36E9-7690948E1555}"/>
              </a:ext>
            </a:extLst>
          </p:cNvPr>
          <p:cNvSpPr>
            <a:spLocks noGrp="1"/>
          </p:cNvSpPr>
          <p:nvPr>
            <p:ph type="sldNum" sz="quarter" idx="4"/>
          </p:nvPr>
        </p:nvSpPr>
        <p:spPr/>
        <p:txBody>
          <a:bodyPr/>
          <a:lstStyle/>
          <a:p>
            <a:fld id="{A5AB53F2-1F7C-487E-8143-01417D3DC9C3}" type="slidenum">
              <a:rPr lang="en-US" smtClean="0"/>
              <a:pPr/>
              <a:t>4</a:t>
            </a:fld>
            <a:endParaRPr lang="en-US" dirty="0"/>
          </a:p>
        </p:txBody>
      </p:sp>
      <p:pic>
        <p:nvPicPr>
          <p:cNvPr id="1026" name="Picture 2" descr="Falls City Uranium Disposal Cell | The Center for Land Use Interpretation">
            <a:extLst>
              <a:ext uri="{FF2B5EF4-FFF2-40B4-BE49-F238E27FC236}">
                <a16:creationId xmlns:a16="http://schemas.microsoft.com/office/drawing/2014/main" id="{1CCAC529-0C59-0D64-62CA-E43A03E81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351" y="4197612"/>
            <a:ext cx="3816690" cy="25405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63 County Road 255, Falls City, TX 78113 | Zillow">
            <a:extLst>
              <a:ext uri="{FF2B5EF4-FFF2-40B4-BE49-F238E27FC236}">
                <a16:creationId xmlns:a16="http://schemas.microsoft.com/office/drawing/2014/main" id="{C2E2D9DE-718F-A971-2320-984451FFEA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041" y="3843301"/>
            <a:ext cx="5075901" cy="289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039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34214F-973F-BF3E-00A2-5CD97753D625}"/>
              </a:ext>
            </a:extLst>
          </p:cNvPr>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Monitoring Wells at the Falls City Disposal Cell</a:t>
            </a:r>
            <a:br>
              <a:rPr lang="en-US" sz="3200" b="1" dirty="0">
                <a:latin typeface="Arial" panose="020B0604020202020204" pitchFamily="34" charset="0"/>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F48BD85A-7442-DA21-3F6B-7677E72F44A1}"/>
              </a:ext>
            </a:extLst>
          </p:cNvPr>
          <p:cNvSpPr>
            <a:spLocks noGrp="1"/>
          </p:cNvSpPr>
          <p:nvPr>
            <p:ph type="sldNum" sz="quarter" idx="4"/>
          </p:nvPr>
        </p:nvSpPr>
        <p:spPr/>
        <p:txBody>
          <a:bodyPr/>
          <a:lstStyle/>
          <a:p>
            <a:fld id="{A5AB53F2-1F7C-487E-8143-01417D3DC9C3}" type="slidenum">
              <a:rPr lang="en-US" smtClean="0"/>
              <a:pPr/>
              <a:t>5</a:t>
            </a:fld>
            <a:endParaRPr lang="en-US" dirty="0"/>
          </a:p>
        </p:txBody>
      </p:sp>
      <p:pic>
        <p:nvPicPr>
          <p:cNvPr id="2" name="Picture 1">
            <a:extLst>
              <a:ext uri="{FF2B5EF4-FFF2-40B4-BE49-F238E27FC236}">
                <a16:creationId xmlns:a16="http://schemas.microsoft.com/office/drawing/2014/main" id="{8C80C043-3860-4409-0D81-6A7A3281EA9C}"/>
              </a:ext>
            </a:extLst>
          </p:cNvPr>
          <p:cNvPicPr>
            <a:picLocks noChangeAspect="1"/>
          </p:cNvPicPr>
          <p:nvPr/>
        </p:nvPicPr>
        <p:blipFill rotWithShape="1">
          <a:blip r:embed="rId3">
            <a:clrChange>
              <a:clrFrom>
                <a:srgbClr val="FFFFFF"/>
              </a:clrFrom>
              <a:clrTo>
                <a:srgbClr val="FFFFFF">
                  <a:alpha val="0"/>
                </a:srgbClr>
              </a:clrTo>
            </a:clrChange>
            <a:alphaModFix amt="81000"/>
            <a:extLst>
              <a:ext uri="{28A0092B-C50C-407E-A947-70E740481C1C}">
                <a14:useLocalDpi xmlns:a14="http://schemas.microsoft.com/office/drawing/2010/main" val="0"/>
              </a:ext>
            </a:extLst>
          </a:blip>
          <a:srcRect/>
          <a:stretch/>
        </p:blipFill>
        <p:spPr>
          <a:xfrm>
            <a:off x="3133369" y="1432211"/>
            <a:ext cx="5642520" cy="4295512"/>
          </a:xfrm>
          <a:prstGeom prst="rect">
            <a:avLst/>
          </a:prstGeom>
          <a:ln>
            <a:noFill/>
          </a:ln>
          <a:effectLst>
            <a:outerShdw blurRad="292100" dist="139700" dir="2700000" algn="tl" rotWithShape="0">
              <a:srgbClr val="333333">
                <a:alpha val="65000"/>
              </a:srgbClr>
            </a:outerShdw>
          </a:effectLst>
        </p:spPr>
      </p:pic>
      <p:sp>
        <p:nvSpPr>
          <p:cNvPr id="8" name="Hexagon 7">
            <a:extLst>
              <a:ext uri="{FF2B5EF4-FFF2-40B4-BE49-F238E27FC236}">
                <a16:creationId xmlns:a16="http://schemas.microsoft.com/office/drawing/2014/main" id="{827E19F4-2C75-5315-B52D-07ED5A70F5F6}"/>
              </a:ext>
            </a:extLst>
          </p:cNvPr>
          <p:cNvSpPr/>
          <p:nvPr/>
        </p:nvSpPr>
        <p:spPr>
          <a:xfrm>
            <a:off x="5994761" y="2165096"/>
            <a:ext cx="1491090" cy="1468554"/>
          </a:xfrm>
          <a:prstGeom prst="hexagon">
            <a:avLst/>
          </a:prstGeom>
          <a:noFill/>
          <a:ln w="53975">
            <a:solidFill>
              <a:srgbClr val="FFC000"/>
            </a:solidFill>
            <a:prstDash val="sysDash"/>
            <a:extLst>
              <a:ext uri="{C807C97D-BFC1-408E-A445-0C87EB9F89A2}">
                <ask:lineSketchStyleProps xmlns:ask="http://schemas.microsoft.com/office/drawing/2018/sketchyshapes" sd="1219033472">
                  <a:custGeom>
                    <a:avLst/>
                    <a:gdLst>
                      <a:gd name="connsiteX0" fmla="*/ 0 w 1131683"/>
                      <a:gd name="connsiteY0" fmla="*/ 527365 h 1054729"/>
                      <a:gd name="connsiteX1" fmla="*/ 263682 w 1131683"/>
                      <a:gd name="connsiteY1" fmla="*/ 0 h 1054729"/>
                      <a:gd name="connsiteX2" fmla="*/ 547712 w 1131683"/>
                      <a:gd name="connsiteY2" fmla="*/ 0 h 1054729"/>
                      <a:gd name="connsiteX3" fmla="*/ 868001 w 1131683"/>
                      <a:gd name="connsiteY3" fmla="*/ 0 h 1054729"/>
                      <a:gd name="connsiteX4" fmla="*/ 1131683 w 1131683"/>
                      <a:gd name="connsiteY4" fmla="*/ 527365 h 1054729"/>
                      <a:gd name="connsiteX5" fmla="*/ 868001 w 1131683"/>
                      <a:gd name="connsiteY5" fmla="*/ 1054729 h 1054729"/>
                      <a:gd name="connsiteX6" fmla="*/ 553755 w 1131683"/>
                      <a:gd name="connsiteY6" fmla="*/ 1054729 h 1054729"/>
                      <a:gd name="connsiteX7" fmla="*/ 263682 w 1131683"/>
                      <a:gd name="connsiteY7" fmla="*/ 1054729 h 1054729"/>
                      <a:gd name="connsiteX8" fmla="*/ 0 w 1131683"/>
                      <a:gd name="connsiteY8" fmla="*/ 527365 h 105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83" h="1054729" extrusionOk="0">
                        <a:moveTo>
                          <a:pt x="0" y="527365"/>
                        </a:moveTo>
                        <a:cubicBezTo>
                          <a:pt x="38372" y="408939"/>
                          <a:pt x="177100" y="253402"/>
                          <a:pt x="263682" y="0"/>
                        </a:cubicBezTo>
                        <a:cubicBezTo>
                          <a:pt x="355591" y="-4938"/>
                          <a:pt x="422046" y="20924"/>
                          <a:pt x="547712" y="0"/>
                        </a:cubicBezTo>
                        <a:cubicBezTo>
                          <a:pt x="673378" y="-20924"/>
                          <a:pt x="746515" y="32399"/>
                          <a:pt x="868001" y="0"/>
                        </a:cubicBezTo>
                        <a:cubicBezTo>
                          <a:pt x="978706" y="179501"/>
                          <a:pt x="1047377" y="388553"/>
                          <a:pt x="1131683" y="527365"/>
                        </a:cubicBezTo>
                        <a:cubicBezTo>
                          <a:pt x="1035935" y="746211"/>
                          <a:pt x="932463" y="884973"/>
                          <a:pt x="868001" y="1054729"/>
                        </a:cubicBezTo>
                        <a:cubicBezTo>
                          <a:pt x="801445" y="1071213"/>
                          <a:pt x="659437" y="1043499"/>
                          <a:pt x="553755" y="1054729"/>
                        </a:cubicBezTo>
                        <a:cubicBezTo>
                          <a:pt x="448073" y="1065959"/>
                          <a:pt x="358511" y="1034854"/>
                          <a:pt x="263682" y="1054729"/>
                        </a:cubicBezTo>
                        <a:cubicBezTo>
                          <a:pt x="142118" y="918771"/>
                          <a:pt x="78110" y="678317"/>
                          <a:pt x="0" y="52736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C2EC593-0579-5AA7-DBFD-E4232843CA1E}"/>
              </a:ext>
            </a:extLst>
          </p:cNvPr>
          <p:cNvSpPr/>
          <p:nvPr/>
        </p:nvSpPr>
        <p:spPr>
          <a:xfrm>
            <a:off x="6701435" y="1289976"/>
            <a:ext cx="582244" cy="1493160"/>
          </a:xfrm>
          <a:custGeom>
            <a:avLst/>
            <a:gdLst>
              <a:gd name="connsiteX0" fmla="*/ 0 w 599846"/>
              <a:gd name="connsiteY0" fmla="*/ 1514247 h 1514247"/>
              <a:gd name="connsiteX1" fmla="*/ 241401 w 599846"/>
              <a:gd name="connsiteY1" fmla="*/ 885140 h 1514247"/>
              <a:gd name="connsiteX2" fmla="*/ 512064 w 599846"/>
              <a:gd name="connsiteY2" fmla="*/ 204826 h 1514247"/>
              <a:gd name="connsiteX3" fmla="*/ 599846 w 599846"/>
              <a:gd name="connsiteY3" fmla="*/ 0 h 1514247"/>
            </a:gdLst>
            <a:ahLst/>
            <a:cxnLst>
              <a:cxn ang="0">
                <a:pos x="connsiteX0" y="connsiteY0"/>
              </a:cxn>
              <a:cxn ang="0">
                <a:pos x="connsiteX1" y="connsiteY1"/>
              </a:cxn>
              <a:cxn ang="0">
                <a:pos x="connsiteX2" y="connsiteY2"/>
              </a:cxn>
              <a:cxn ang="0">
                <a:pos x="connsiteX3" y="connsiteY3"/>
              </a:cxn>
            </a:cxnLst>
            <a:rect l="l" t="t" r="r" b="b"/>
            <a:pathLst>
              <a:path w="599846" h="1514247">
                <a:moveTo>
                  <a:pt x="0" y="1514247"/>
                </a:moveTo>
                <a:cubicBezTo>
                  <a:pt x="78028" y="1308812"/>
                  <a:pt x="156057" y="1103377"/>
                  <a:pt x="241401" y="885140"/>
                </a:cubicBezTo>
                <a:cubicBezTo>
                  <a:pt x="326745" y="666903"/>
                  <a:pt x="452323" y="352349"/>
                  <a:pt x="512064" y="204826"/>
                </a:cubicBezTo>
                <a:cubicBezTo>
                  <a:pt x="571805" y="57303"/>
                  <a:pt x="585825" y="28651"/>
                  <a:pt x="599846" y="0"/>
                </a:cubicBezTo>
              </a:path>
            </a:pathLst>
          </a:custGeom>
          <a:solidFill>
            <a:schemeClr val="tx1"/>
          </a:solidFill>
          <a:ln w="38100">
            <a:solidFill>
              <a:schemeClr val="tx1"/>
            </a:solidFill>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bg2"/>
                </a:solidFill>
                <a:prstDash val="solid"/>
              </a:ln>
              <a:solidFill>
                <a:schemeClr val="accent2">
                  <a:lumMod val="40000"/>
                  <a:lumOff val="60000"/>
                </a:schemeClr>
              </a:solidFill>
            </a:endParaRPr>
          </a:p>
        </p:txBody>
      </p:sp>
      <p:pic>
        <p:nvPicPr>
          <p:cNvPr id="3" name="Content Placeholder 8">
            <a:extLst>
              <a:ext uri="{FF2B5EF4-FFF2-40B4-BE49-F238E27FC236}">
                <a16:creationId xmlns:a16="http://schemas.microsoft.com/office/drawing/2014/main" id="{10585F5E-4113-F313-334E-5FED002755E1}"/>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44233" t="565" r="35703" b="57672"/>
          <a:stretch/>
        </p:blipFill>
        <p:spPr>
          <a:xfrm>
            <a:off x="7185840" y="1014428"/>
            <a:ext cx="1897740" cy="2666444"/>
          </a:xfrm>
          <a:ln w="9525">
            <a:solidFill>
              <a:schemeClr val="tx1"/>
            </a:solidFill>
          </a:ln>
        </p:spPr>
      </p:pic>
      <p:pic>
        <p:nvPicPr>
          <p:cNvPr id="16" name="Picture 15" descr="Map&#10;&#10;Description automatically generated">
            <a:extLst>
              <a:ext uri="{FF2B5EF4-FFF2-40B4-BE49-F238E27FC236}">
                <a16:creationId xmlns:a16="http://schemas.microsoft.com/office/drawing/2014/main" id="{2F4200CD-43A1-FD19-4B6A-F07BCCFBE7F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69026" y="878454"/>
            <a:ext cx="11453948" cy="7524140"/>
          </a:xfrm>
          <a:prstGeom prst="rect">
            <a:avLst/>
          </a:prstGeom>
          <a:ln w="9525">
            <a:solidFill>
              <a:schemeClr val="tx1"/>
            </a:solidFill>
          </a:ln>
        </p:spPr>
      </p:pic>
      <p:pic>
        <p:nvPicPr>
          <p:cNvPr id="17" name="Picture 16">
            <a:extLst>
              <a:ext uri="{FF2B5EF4-FFF2-40B4-BE49-F238E27FC236}">
                <a16:creationId xmlns:a16="http://schemas.microsoft.com/office/drawing/2014/main" id="{F39C91DE-B17A-4F41-EEC1-A48496C1D5E9}"/>
              </a:ext>
            </a:extLst>
          </p:cNvPr>
          <p:cNvPicPr>
            <a:picLocks noChangeAspect="1"/>
          </p:cNvPicPr>
          <p:nvPr/>
        </p:nvPicPr>
        <p:blipFill rotWithShape="1">
          <a:blip r:embed="rId3">
            <a:clrChange>
              <a:clrFrom>
                <a:srgbClr val="FFFFFF"/>
              </a:clrFrom>
              <a:clrTo>
                <a:srgbClr val="FFFFFF">
                  <a:alpha val="0"/>
                </a:srgbClr>
              </a:clrTo>
            </a:clrChange>
            <a:alphaModFix amt="81000"/>
            <a:extLst>
              <a:ext uri="{28A0092B-C50C-407E-A947-70E740481C1C}">
                <a14:useLocalDpi xmlns:a14="http://schemas.microsoft.com/office/drawing/2010/main" val="0"/>
              </a:ext>
            </a:extLst>
          </a:blip>
          <a:srcRect/>
          <a:stretch/>
        </p:blipFill>
        <p:spPr>
          <a:xfrm>
            <a:off x="3295022" y="2235400"/>
            <a:ext cx="5642520" cy="4295512"/>
          </a:xfrm>
          <a:prstGeom prst="rect">
            <a:avLst/>
          </a:prstGeom>
          <a:ln>
            <a:noFill/>
          </a:ln>
          <a:effectLst>
            <a:outerShdw blurRad="292100" dist="139700" dir="2700000" algn="tl" rotWithShape="0">
              <a:srgbClr val="333333">
                <a:alpha val="65000"/>
              </a:srgbClr>
            </a:outerShdw>
          </a:effectLst>
        </p:spPr>
      </p:pic>
      <p:sp>
        <p:nvSpPr>
          <p:cNvPr id="18" name="Hexagon 17">
            <a:extLst>
              <a:ext uri="{FF2B5EF4-FFF2-40B4-BE49-F238E27FC236}">
                <a16:creationId xmlns:a16="http://schemas.microsoft.com/office/drawing/2014/main" id="{D8BF64C0-EF38-FDF8-B1BE-2AAD612EC5AF}"/>
              </a:ext>
            </a:extLst>
          </p:cNvPr>
          <p:cNvSpPr/>
          <p:nvPr/>
        </p:nvSpPr>
        <p:spPr>
          <a:xfrm>
            <a:off x="6342590" y="2746565"/>
            <a:ext cx="1491090" cy="1468554"/>
          </a:xfrm>
          <a:prstGeom prst="hexagon">
            <a:avLst/>
          </a:prstGeom>
          <a:noFill/>
          <a:ln w="53975">
            <a:solidFill>
              <a:srgbClr val="FFC000"/>
            </a:solidFill>
            <a:prstDash val="sysDash"/>
            <a:extLst>
              <a:ext uri="{C807C97D-BFC1-408E-A445-0C87EB9F89A2}">
                <ask:lineSketchStyleProps xmlns:ask="http://schemas.microsoft.com/office/drawing/2018/sketchyshapes" sd="1219033472">
                  <a:custGeom>
                    <a:avLst/>
                    <a:gdLst>
                      <a:gd name="connsiteX0" fmla="*/ 0 w 1131683"/>
                      <a:gd name="connsiteY0" fmla="*/ 527365 h 1054729"/>
                      <a:gd name="connsiteX1" fmla="*/ 263682 w 1131683"/>
                      <a:gd name="connsiteY1" fmla="*/ 0 h 1054729"/>
                      <a:gd name="connsiteX2" fmla="*/ 547712 w 1131683"/>
                      <a:gd name="connsiteY2" fmla="*/ 0 h 1054729"/>
                      <a:gd name="connsiteX3" fmla="*/ 868001 w 1131683"/>
                      <a:gd name="connsiteY3" fmla="*/ 0 h 1054729"/>
                      <a:gd name="connsiteX4" fmla="*/ 1131683 w 1131683"/>
                      <a:gd name="connsiteY4" fmla="*/ 527365 h 1054729"/>
                      <a:gd name="connsiteX5" fmla="*/ 868001 w 1131683"/>
                      <a:gd name="connsiteY5" fmla="*/ 1054729 h 1054729"/>
                      <a:gd name="connsiteX6" fmla="*/ 553755 w 1131683"/>
                      <a:gd name="connsiteY6" fmla="*/ 1054729 h 1054729"/>
                      <a:gd name="connsiteX7" fmla="*/ 263682 w 1131683"/>
                      <a:gd name="connsiteY7" fmla="*/ 1054729 h 1054729"/>
                      <a:gd name="connsiteX8" fmla="*/ 0 w 1131683"/>
                      <a:gd name="connsiteY8" fmla="*/ 527365 h 105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83" h="1054729" extrusionOk="0">
                        <a:moveTo>
                          <a:pt x="0" y="527365"/>
                        </a:moveTo>
                        <a:cubicBezTo>
                          <a:pt x="38372" y="408939"/>
                          <a:pt x="177100" y="253402"/>
                          <a:pt x="263682" y="0"/>
                        </a:cubicBezTo>
                        <a:cubicBezTo>
                          <a:pt x="355591" y="-4938"/>
                          <a:pt x="422046" y="20924"/>
                          <a:pt x="547712" y="0"/>
                        </a:cubicBezTo>
                        <a:cubicBezTo>
                          <a:pt x="673378" y="-20924"/>
                          <a:pt x="746515" y="32399"/>
                          <a:pt x="868001" y="0"/>
                        </a:cubicBezTo>
                        <a:cubicBezTo>
                          <a:pt x="978706" y="179501"/>
                          <a:pt x="1047377" y="388553"/>
                          <a:pt x="1131683" y="527365"/>
                        </a:cubicBezTo>
                        <a:cubicBezTo>
                          <a:pt x="1035935" y="746211"/>
                          <a:pt x="932463" y="884973"/>
                          <a:pt x="868001" y="1054729"/>
                        </a:cubicBezTo>
                        <a:cubicBezTo>
                          <a:pt x="801445" y="1071213"/>
                          <a:pt x="659437" y="1043499"/>
                          <a:pt x="553755" y="1054729"/>
                        </a:cubicBezTo>
                        <a:cubicBezTo>
                          <a:pt x="448073" y="1065959"/>
                          <a:pt x="358511" y="1034854"/>
                          <a:pt x="263682" y="1054729"/>
                        </a:cubicBezTo>
                        <a:cubicBezTo>
                          <a:pt x="142118" y="918771"/>
                          <a:pt x="78110" y="678317"/>
                          <a:pt x="0" y="52736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50F1F3-A6D6-41AD-889A-AEBDFE287417}"/>
              </a:ext>
            </a:extLst>
          </p:cNvPr>
          <p:cNvSpPr/>
          <p:nvPr/>
        </p:nvSpPr>
        <p:spPr>
          <a:xfrm>
            <a:off x="6863088" y="1361907"/>
            <a:ext cx="981608" cy="2224418"/>
          </a:xfrm>
          <a:custGeom>
            <a:avLst/>
            <a:gdLst>
              <a:gd name="connsiteX0" fmla="*/ 0 w 599846"/>
              <a:gd name="connsiteY0" fmla="*/ 1514247 h 1514247"/>
              <a:gd name="connsiteX1" fmla="*/ 241401 w 599846"/>
              <a:gd name="connsiteY1" fmla="*/ 885140 h 1514247"/>
              <a:gd name="connsiteX2" fmla="*/ 512064 w 599846"/>
              <a:gd name="connsiteY2" fmla="*/ 204826 h 1514247"/>
              <a:gd name="connsiteX3" fmla="*/ 599846 w 599846"/>
              <a:gd name="connsiteY3" fmla="*/ 0 h 1514247"/>
            </a:gdLst>
            <a:ahLst/>
            <a:cxnLst>
              <a:cxn ang="0">
                <a:pos x="connsiteX0" y="connsiteY0"/>
              </a:cxn>
              <a:cxn ang="0">
                <a:pos x="connsiteX1" y="connsiteY1"/>
              </a:cxn>
              <a:cxn ang="0">
                <a:pos x="connsiteX2" y="connsiteY2"/>
              </a:cxn>
              <a:cxn ang="0">
                <a:pos x="connsiteX3" y="connsiteY3"/>
              </a:cxn>
            </a:cxnLst>
            <a:rect l="l" t="t" r="r" b="b"/>
            <a:pathLst>
              <a:path w="599846" h="1514247">
                <a:moveTo>
                  <a:pt x="0" y="1514247"/>
                </a:moveTo>
                <a:cubicBezTo>
                  <a:pt x="78028" y="1308812"/>
                  <a:pt x="156057" y="1103377"/>
                  <a:pt x="241401" y="885140"/>
                </a:cubicBezTo>
                <a:cubicBezTo>
                  <a:pt x="326745" y="666903"/>
                  <a:pt x="452323" y="352349"/>
                  <a:pt x="512064" y="204826"/>
                </a:cubicBezTo>
                <a:cubicBezTo>
                  <a:pt x="571805" y="57303"/>
                  <a:pt x="585825" y="28651"/>
                  <a:pt x="599846" y="0"/>
                </a:cubicBezTo>
              </a:path>
            </a:pathLst>
          </a:custGeom>
          <a:solidFill>
            <a:schemeClr val="tx1"/>
          </a:solidFill>
          <a:ln w="38100">
            <a:solidFill>
              <a:schemeClr val="tx1"/>
            </a:solidFill>
            <a:tailEnd type="arrow"/>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bg2"/>
                </a:solidFill>
                <a:prstDash val="solid"/>
              </a:ln>
              <a:solidFill>
                <a:schemeClr val="accent2">
                  <a:lumMod val="40000"/>
                  <a:lumOff val="60000"/>
                </a:schemeClr>
              </a:solidFill>
            </a:endParaRPr>
          </a:p>
        </p:txBody>
      </p:sp>
      <p:pic>
        <p:nvPicPr>
          <p:cNvPr id="20" name="Content Placeholder 8">
            <a:extLst>
              <a:ext uri="{FF2B5EF4-FFF2-40B4-BE49-F238E27FC236}">
                <a16:creationId xmlns:a16="http://schemas.microsoft.com/office/drawing/2014/main" id="{6D114AE2-194C-B3E8-17B0-8620F8BA4AF9}"/>
              </a:ext>
            </a:extLst>
          </p:cNvPr>
          <p:cNvPicPr>
            <a:picLocks noChangeAspect="1"/>
          </p:cNvPicPr>
          <p:nvPr/>
        </p:nvPicPr>
        <p:blipFill rotWithShape="1">
          <a:blip r:embed="rId4">
            <a:extLst>
              <a:ext uri="{28A0092B-C50C-407E-A947-70E740481C1C}">
                <a14:useLocalDpi xmlns:a14="http://schemas.microsoft.com/office/drawing/2010/main" val="0"/>
              </a:ext>
            </a:extLst>
          </a:blip>
          <a:srcRect l="44233" t="565" r="35703" b="57672"/>
          <a:stretch/>
        </p:blipFill>
        <p:spPr>
          <a:xfrm>
            <a:off x="8174848" y="1149172"/>
            <a:ext cx="1897740" cy="2666444"/>
          </a:xfrm>
          <a:prstGeom prst="rect">
            <a:avLst/>
          </a:prstGeom>
          <a:ln w="9525">
            <a:solidFill>
              <a:schemeClr val="tx1"/>
            </a:solidFill>
          </a:ln>
        </p:spPr>
      </p:pic>
      <p:sp>
        <p:nvSpPr>
          <p:cNvPr id="6" name="TextBox 5">
            <a:extLst>
              <a:ext uri="{FF2B5EF4-FFF2-40B4-BE49-F238E27FC236}">
                <a16:creationId xmlns:a16="http://schemas.microsoft.com/office/drawing/2014/main" id="{46541579-142F-4173-F0F7-7FB32F4B8434}"/>
              </a:ext>
            </a:extLst>
          </p:cNvPr>
          <p:cNvSpPr txBox="1"/>
          <p:nvPr/>
        </p:nvSpPr>
        <p:spPr>
          <a:xfrm>
            <a:off x="9591040" y="2746565"/>
            <a:ext cx="503664" cy="369332"/>
          </a:xfrm>
          <a:prstGeom prst="rect">
            <a:avLst/>
          </a:prstGeom>
          <a:noFill/>
        </p:spPr>
        <p:txBody>
          <a:bodyPr wrap="none" rtlCol="0">
            <a:spAutoFit/>
          </a:bodyPr>
          <a:lstStyle/>
          <a:p>
            <a:r>
              <a:rPr lang="en-US" dirty="0"/>
              <a:t>pH</a:t>
            </a:r>
          </a:p>
        </p:txBody>
      </p:sp>
    </p:spTree>
    <p:extLst>
      <p:ext uri="{BB962C8B-B14F-4D97-AF65-F5344CB8AC3E}">
        <p14:creationId xmlns:p14="http://schemas.microsoft.com/office/powerpoint/2010/main" val="131305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BAF9-7940-435B-F868-818D395B0245}"/>
              </a:ext>
            </a:extLst>
          </p:cNvPr>
          <p:cNvSpPr>
            <a:spLocks noGrp="1"/>
          </p:cNvSpPr>
          <p:nvPr>
            <p:ph type="title"/>
          </p:nvPr>
        </p:nvSpPr>
        <p:spPr/>
        <p:txBody>
          <a:bodyPr/>
          <a:lstStyle/>
          <a:p>
            <a:r>
              <a:rPr lang="en-US" dirty="0"/>
              <a:t>Uranium Concentration at Monitoring Well 0891</a:t>
            </a:r>
          </a:p>
        </p:txBody>
      </p:sp>
      <p:graphicFrame>
        <p:nvGraphicFramePr>
          <p:cNvPr id="14" name="Content Placeholder 7" descr="ghfj">
            <a:extLst>
              <a:ext uri="{FF2B5EF4-FFF2-40B4-BE49-F238E27FC236}">
                <a16:creationId xmlns:a16="http://schemas.microsoft.com/office/drawing/2014/main" id="{A4958F70-1666-F66F-440B-FF03939CFEE3}"/>
              </a:ext>
            </a:extLst>
          </p:cNvPr>
          <p:cNvGraphicFramePr>
            <a:graphicFrameLocks noGrp="1"/>
          </p:cNvGraphicFramePr>
          <p:nvPr>
            <p:ph idx="1"/>
            <p:extLst>
              <p:ext uri="{D42A27DB-BD31-4B8C-83A1-F6EECF244321}">
                <p14:modId xmlns:p14="http://schemas.microsoft.com/office/powerpoint/2010/main" val="852560458"/>
              </p:ext>
            </p:extLst>
          </p:nvPr>
        </p:nvGraphicFramePr>
        <p:xfrm>
          <a:off x="838200" y="1390650"/>
          <a:ext cx="10150475" cy="4803775"/>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a:extLst>
              <a:ext uri="{FF2B5EF4-FFF2-40B4-BE49-F238E27FC236}">
                <a16:creationId xmlns:a16="http://schemas.microsoft.com/office/drawing/2014/main" id="{F99B6110-0AC0-935D-580B-81310336BE4B}"/>
              </a:ext>
            </a:extLst>
          </p:cNvPr>
          <p:cNvSpPr>
            <a:spLocks noGrp="1"/>
          </p:cNvSpPr>
          <p:nvPr>
            <p:ph type="sldNum" sz="quarter" idx="4"/>
          </p:nvPr>
        </p:nvSpPr>
        <p:spPr/>
        <p:txBody>
          <a:bodyPr/>
          <a:lstStyle/>
          <a:p>
            <a:fld id="{A5AB53F2-1F7C-487E-8143-01417D3DC9C3}" type="slidenum">
              <a:rPr lang="en-US" smtClean="0"/>
              <a:pPr/>
              <a:t>6</a:t>
            </a:fld>
            <a:endParaRPr lang="en-US" dirty="0"/>
          </a:p>
        </p:txBody>
      </p:sp>
      <p:sp>
        <p:nvSpPr>
          <p:cNvPr id="5" name="TextBox 4">
            <a:extLst>
              <a:ext uri="{FF2B5EF4-FFF2-40B4-BE49-F238E27FC236}">
                <a16:creationId xmlns:a16="http://schemas.microsoft.com/office/drawing/2014/main" id="{5637C44D-1905-357C-AEB1-441F25A62CE2}"/>
              </a:ext>
            </a:extLst>
          </p:cNvPr>
          <p:cNvSpPr txBox="1"/>
          <p:nvPr/>
        </p:nvSpPr>
        <p:spPr>
          <a:xfrm>
            <a:off x="241916" y="6070508"/>
            <a:ext cx="6094520" cy="646331"/>
          </a:xfrm>
          <a:prstGeom prst="rect">
            <a:avLst/>
          </a:prstGeom>
          <a:noFill/>
        </p:spPr>
        <p:txBody>
          <a:bodyPr wrap="square">
            <a:spAutoFit/>
          </a:bodyPr>
          <a:lstStyle/>
          <a:p>
            <a:r>
              <a:rPr lang="en-US" dirty="0">
                <a:solidFill>
                  <a:srgbClr val="92D050"/>
                </a:solidFill>
                <a:latin typeface="+mj-lt"/>
              </a:rPr>
              <a:t>Background = 0.094 mg/L</a:t>
            </a:r>
          </a:p>
          <a:p>
            <a:r>
              <a:rPr lang="en-US" dirty="0">
                <a:solidFill>
                  <a:schemeClr val="accent6"/>
                </a:solidFill>
                <a:latin typeface="+mj-lt"/>
              </a:rPr>
              <a:t>Livestock Guideline = 0.20 mg/L</a:t>
            </a:r>
          </a:p>
        </p:txBody>
      </p:sp>
      <p:sp>
        <p:nvSpPr>
          <p:cNvPr id="7" name="TextBox 6">
            <a:extLst>
              <a:ext uri="{FF2B5EF4-FFF2-40B4-BE49-F238E27FC236}">
                <a16:creationId xmlns:a16="http://schemas.microsoft.com/office/drawing/2014/main" id="{3C04EB59-59A2-FFE0-81ED-36EE92245996}"/>
              </a:ext>
            </a:extLst>
          </p:cNvPr>
          <p:cNvSpPr txBox="1"/>
          <p:nvPr/>
        </p:nvSpPr>
        <p:spPr>
          <a:xfrm>
            <a:off x="8256494" y="1724768"/>
            <a:ext cx="6007388" cy="338554"/>
          </a:xfrm>
          <a:prstGeom prst="rect">
            <a:avLst/>
          </a:prstGeom>
          <a:noFill/>
        </p:spPr>
        <p:txBody>
          <a:bodyPr wrap="square">
            <a:spAutoFit/>
          </a:bodyPr>
          <a:lstStyle/>
          <a:p>
            <a:r>
              <a:rPr lang="en-US" sz="1600" dirty="0">
                <a:solidFill>
                  <a:schemeClr val="accent1"/>
                </a:solidFill>
                <a:latin typeface="+mj-lt"/>
              </a:rPr>
              <a:t>Highest Well Concentration = 3.6 mg/L</a:t>
            </a:r>
          </a:p>
        </p:txBody>
      </p:sp>
      <p:cxnSp>
        <p:nvCxnSpPr>
          <p:cNvPr id="8" name="Straight Connector 7">
            <a:extLst>
              <a:ext uri="{FF2B5EF4-FFF2-40B4-BE49-F238E27FC236}">
                <a16:creationId xmlns:a16="http://schemas.microsoft.com/office/drawing/2014/main" id="{9AAF8BE8-65A6-A94D-251B-AF5712FDF882}"/>
              </a:ext>
            </a:extLst>
          </p:cNvPr>
          <p:cNvCxnSpPr>
            <a:cxnSpLocks/>
          </p:cNvCxnSpPr>
          <p:nvPr/>
        </p:nvCxnSpPr>
        <p:spPr>
          <a:xfrm flipV="1">
            <a:off x="8364071" y="1990165"/>
            <a:ext cx="152400" cy="407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C3D605A7-D8E8-ABAF-D9AF-652FB1B68F6F}"/>
              </a:ext>
            </a:extLst>
          </p:cNvPr>
          <p:cNvSpPr/>
          <p:nvPr/>
        </p:nvSpPr>
        <p:spPr>
          <a:xfrm>
            <a:off x="8230470" y="2396055"/>
            <a:ext cx="212650" cy="2020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cxnSp>
        <p:nvCxnSpPr>
          <p:cNvPr id="12" name="Straight Connector 11">
            <a:extLst>
              <a:ext uri="{FF2B5EF4-FFF2-40B4-BE49-F238E27FC236}">
                <a16:creationId xmlns:a16="http://schemas.microsoft.com/office/drawing/2014/main" id="{1E2E89A3-7482-5CE0-93CA-0FBA30201E7D}"/>
              </a:ext>
            </a:extLst>
          </p:cNvPr>
          <p:cNvCxnSpPr>
            <a:cxnSpLocks/>
          </p:cNvCxnSpPr>
          <p:nvPr/>
        </p:nvCxnSpPr>
        <p:spPr>
          <a:xfrm flipV="1">
            <a:off x="5532120" y="2084832"/>
            <a:ext cx="0" cy="3959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51B15A-A42A-5CF2-AF65-01666FA52206}"/>
              </a:ext>
            </a:extLst>
          </p:cNvPr>
          <p:cNvCxnSpPr>
            <a:cxnSpLocks/>
          </p:cNvCxnSpPr>
          <p:nvPr/>
        </p:nvCxnSpPr>
        <p:spPr>
          <a:xfrm flipV="1">
            <a:off x="8959348" y="2084832"/>
            <a:ext cx="0" cy="3959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6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AD36904-C927-81F0-AE78-2BD5DE5A2E73}"/>
              </a:ext>
            </a:extLst>
          </p:cNvPr>
          <p:cNvSpPr>
            <a:spLocks noGrp="1"/>
          </p:cNvSpPr>
          <p:nvPr>
            <p:ph type="title"/>
          </p:nvPr>
        </p:nvSpPr>
        <p:spPr>
          <a:xfrm>
            <a:off x="251012" y="433524"/>
            <a:ext cx="11451508" cy="956594"/>
          </a:xfrm>
        </p:spPr>
        <p:txBody>
          <a:bodyPr/>
          <a:lstStyle/>
          <a:p>
            <a:r>
              <a:rPr lang="en-US" sz="3200" b="1" dirty="0">
                <a:latin typeface="Arial" panose="020B0604020202020204" pitchFamily="34" charset="0"/>
                <a:cs typeface="Arial" panose="020B0604020202020204" pitchFamily="34" charset="0"/>
              </a:rPr>
              <a:t>Conceptual Groundwater Flow of pH Plume </a:t>
            </a:r>
            <a:r>
              <a:rPr lang="en-US" sz="2800" b="1" dirty="0">
                <a:latin typeface="Arial" panose="020B0604020202020204" pitchFamily="34" charset="0"/>
                <a:cs typeface="Arial" panose="020B0604020202020204" pitchFamily="34" charset="0"/>
              </a:rPr>
              <a:t>*not to scale*</a:t>
            </a:r>
            <a:endParaRPr lang="en-US" dirty="0"/>
          </a:p>
        </p:txBody>
      </p:sp>
      <p:sp>
        <p:nvSpPr>
          <p:cNvPr id="4" name="Slide Number Placeholder 3">
            <a:extLst>
              <a:ext uri="{FF2B5EF4-FFF2-40B4-BE49-F238E27FC236}">
                <a16:creationId xmlns:a16="http://schemas.microsoft.com/office/drawing/2014/main" id="{AE611D89-4DF1-23D4-C5ED-4BFEE0EA4DB8}"/>
              </a:ext>
            </a:extLst>
          </p:cNvPr>
          <p:cNvSpPr>
            <a:spLocks noGrp="1"/>
          </p:cNvSpPr>
          <p:nvPr>
            <p:ph type="sldNum" sz="quarter" idx="4"/>
          </p:nvPr>
        </p:nvSpPr>
        <p:spPr>
          <a:xfrm>
            <a:off x="10075507" y="6393674"/>
            <a:ext cx="2129444" cy="365125"/>
          </a:xfrm>
        </p:spPr>
        <p:txBody>
          <a:bodyPr/>
          <a:lstStyle/>
          <a:p>
            <a:fld id="{A5AB53F2-1F7C-487E-8143-01417D3DC9C3}" type="slidenum">
              <a:rPr lang="en-US" smtClean="0"/>
              <a:pPr/>
              <a:t>7</a:t>
            </a:fld>
            <a:endParaRPr lang="en-US" dirty="0"/>
          </a:p>
        </p:txBody>
      </p:sp>
      <p:sp>
        <p:nvSpPr>
          <p:cNvPr id="8" name="TextBox 7">
            <a:extLst>
              <a:ext uri="{FF2B5EF4-FFF2-40B4-BE49-F238E27FC236}">
                <a16:creationId xmlns:a16="http://schemas.microsoft.com/office/drawing/2014/main" id="{F6DCAFBC-455A-AB4F-2B72-AA40C06CFC29}"/>
              </a:ext>
            </a:extLst>
          </p:cNvPr>
          <p:cNvSpPr txBox="1"/>
          <p:nvPr/>
        </p:nvSpPr>
        <p:spPr>
          <a:xfrm>
            <a:off x="190892" y="3104300"/>
            <a:ext cx="2280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Deweesville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Aquifer</a:t>
            </a:r>
          </a:p>
        </p:txBody>
      </p:sp>
      <p:sp>
        <p:nvSpPr>
          <p:cNvPr id="9" name="TextBox 8">
            <a:extLst>
              <a:ext uri="{FF2B5EF4-FFF2-40B4-BE49-F238E27FC236}">
                <a16:creationId xmlns:a16="http://schemas.microsoft.com/office/drawing/2014/main" id="{9525D573-0CF8-96A0-31BD-9C8C4549FE91}"/>
              </a:ext>
            </a:extLst>
          </p:cNvPr>
          <p:cNvSpPr txBox="1"/>
          <p:nvPr/>
        </p:nvSpPr>
        <p:spPr>
          <a:xfrm>
            <a:off x="240381" y="4862837"/>
            <a:ext cx="21020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Dilworth Aquifer</a:t>
            </a:r>
          </a:p>
        </p:txBody>
      </p:sp>
      <p:sp>
        <p:nvSpPr>
          <p:cNvPr id="10" name="Rectangle 9">
            <a:extLst>
              <a:ext uri="{FF2B5EF4-FFF2-40B4-BE49-F238E27FC236}">
                <a16:creationId xmlns:a16="http://schemas.microsoft.com/office/drawing/2014/main" id="{46083CAB-6240-B17B-9ADA-A65EA84FCC48}"/>
              </a:ext>
            </a:extLst>
          </p:cNvPr>
          <p:cNvSpPr/>
          <p:nvPr/>
        </p:nvSpPr>
        <p:spPr>
          <a:xfrm>
            <a:off x="2932465" y="1977581"/>
            <a:ext cx="230819" cy="47812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191C35-73CE-7137-5DED-491C03A93366}"/>
              </a:ext>
            </a:extLst>
          </p:cNvPr>
          <p:cNvSpPr/>
          <p:nvPr/>
        </p:nvSpPr>
        <p:spPr>
          <a:xfrm>
            <a:off x="5187232" y="2099464"/>
            <a:ext cx="230819" cy="418839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1B0735E-AEB2-1F17-0AAC-6C1204B3EA0D}"/>
              </a:ext>
            </a:extLst>
          </p:cNvPr>
          <p:cNvSpPr txBox="1"/>
          <p:nvPr/>
        </p:nvSpPr>
        <p:spPr>
          <a:xfrm>
            <a:off x="5457290" y="1521380"/>
            <a:ext cx="6480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891</a:t>
            </a:r>
          </a:p>
        </p:txBody>
      </p:sp>
      <p:sp>
        <p:nvSpPr>
          <p:cNvPr id="14" name="Rectangle 13">
            <a:extLst>
              <a:ext uri="{FF2B5EF4-FFF2-40B4-BE49-F238E27FC236}">
                <a16:creationId xmlns:a16="http://schemas.microsoft.com/office/drawing/2014/main" id="{EECED645-35EC-6BE1-8645-93250B399270}"/>
              </a:ext>
            </a:extLst>
          </p:cNvPr>
          <p:cNvSpPr/>
          <p:nvPr/>
        </p:nvSpPr>
        <p:spPr>
          <a:xfrm>
            <a:off x="5196032" y="4706860"/>
            <a:ext cx="227860" cy="1577423"/>
          </a:xfrm>
          <a:prstGeom prst="rect">
            <a:avLst/>
          </a:prstGeom>
          <a:pattFill prst="dkHorz">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7EA4296-8562-B6E0-FB5F-960512B834D8}"/>
              </a:ext>
            </a:extLst>
          </p:cNvPr>
          <p:cNvSpPr txBox="1"/>
          <p:nvPr/>
        </p:nvSpPr>
        <p:spPr>
          <a:xfrm>
            <a:off x="3096399" y="1121279"/>
            <a:ext cx="20565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Improperly Abandoned Mining Exploration Wells</a:t>
            </a:r>
          </a:p>
        </p:txBody>
      </p:sp>
      <p:sp>
        <p:nvSpPr>
          <p:cNvPr id="17" name="TextBox 16">
            <a:extLst>
              <a:ext uri="{FF2B5EF4-FFF2-40B4-BE49-F238E27FC236}">
                <a16:creationId xmlns:a16="http://schemas.microsoft.com/office/drawing/2014/main" id="{D8D44E92-E1E7-B5E2-CDE3-89EF3FE37C72}"/>
              </a:ext>
            </a:extLst>
          </p:cNvPr>
          <p:cNvSpPr txBox="1"/>
          <p:nvPr/>
        </p:nvSpPr>
        <p:spPr>
          <a:xfrm>
            <a:off x="190892" y="1325128"/>
            <a:ext cx="32341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Open Pit with Tailings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Now with clean backfill</a:t>
            </a:r>
          </a:p>
        </p:txBody>
      </p:sp>
      <p:sp>
        <p:nvSpPr>
          <p:cNvPr id="19" name="Freeform: Shape 18">
            <a:extLst>
              <a:ext uri="{FF2B5EF4-FFF2-40B4-BE49-F238E27FC236}">
                <a16:creationId xmlns:a16="http://schemas.microsoft.com/office/drawing/2014/main" id="{DAA233A4-1BB2-5D8C-779A-CD7DD838C873}"/>
              </a:ext>
            </a:extLst>
          </p:cNvPr>
          <p:cNvSpPr/>
          <p:nvPr/>
        </p:nvSpPr>
        <p:spPr>
          <a:xfrm rot="340520">
            <a:off x="1186132" y="2801627"/>
            <a:ext cx="9975108" cy="3232394"/>
          </a:xfrm>
          <a:custGeom>
            <a:avLst/>
            <a:gdLst>
              <a:gd name="connsiteX0" fmla="*/ 0 w 8060924"/>
              <a:gd name="connsiteY0" fmla="*/ 0 h 1784203"/>
              <a:gd name="connsiteX1" fmla="*/ 710213 w 8060924"/>
              <a:gd name="connsiteY1" fmla="*/ 62144 h 1784203"/>
              <a:gd name="connsiteX2" fmla="*/ 1429305 w 8060924"/>
              <a:gd name="connsiteY2" fmla="*/ 346230 h 1784203"/>
              <a:gd name="connsiteX3" fmla="*/ 1518081 w 8060924"/>
              <a:gd name="connsiteY3" fmla="*/ 1384917 h 1784203"/>
              <a:gd name="connsiteX4" fmla="*/ 2423604 w 8060924"/>
              <a:gd name="connsiteY4" fmla="*/ 1660125 h 1784203"/>
              <a:gd name="connsiteX5" fmla="*/ 4829452 w 8060924"/>
              <a:gd name="connsiteY5" fmla="*/ 1748901 h 1784203"/>
              <a:gd name="connsiteX6" fmla="*/ 7039992 w 8060924"/>
              <a:gd name="connsiteY6" fmla="*/ 1083076 h 1784203"/>
              <a:gd name="connsiteX7" fmla="*/ 8060924 w 8060924"/>
              <a:gd name="connsiteY7" fmla="*/ 221942 h 17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0924" h="1784203">
                <a:moveTo>
                  <a:pt x="0" y="0"/>
                </a:moveTo>
                <a:cubicBezTo>
                  <a:pt x="235998" y="2219"/>
                  <a:pt x="471996" y="4439"/>
                  <a:pt x="710213" y="62144"/>
                </a:cubicBezTo>
                <a:cubicBezTo>
                  <a:pt x="948430" y="119849"/>
                  <a:pt x="1294660" y="125768"/>
                  <a:pt x="1429305" y="346230"/>
                </a:cubicBezTo>
                <a:cubicBezTo>
                  <a:pt x="1563950" y="566692"/>
                  <a:pt x="1352365" y="1165935"/>
                  <a:pt x="1518081" y="1384917"/>
                </a:cubicBezTo>
                <a:cubicBezTo>
                  <a:pt x="1683797" y="1603899"/>
                  <a:pt x="1871709" y="1599461"/>
                  <a:pt x="2423604" y="1660125"/>
                </a:cubicBezTo>
                <a:cubicBezTo>
                  <a:pt x="2975499" y="1720789"/>
                  <a:pt x="4060054" y="1845076"/>
                  <a:pt x="4829452" y="1748901"/>
                </a:cubicBezTo>
                <a:cubicBezTo>
                  <a:pt x="5598850" y="1652726"/>
                  <a:pt x="6501413" y="1337569"/>
                  <a:pt x="7039992" y="1083076"/>
                </a:cubicBezTo>
                <a:cubicBezTo>
                  <a:pt x="7578571" y="828583"/>
                  <a:pt x="8060924" y="221942"/>
                  <a:pt x="8060924" y="221942"/>
                </a:cubicBezTo>
              </a:path>
            </a:pathLst>
          </a:custGeom>
          <a:noFill/>
          <a:ln w="34925">
            <a:solidFill>
              <a:srgbClr val="00206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B5B6A07-2CAC-23EB-D00A-EF33D96529AA}"/>
              </a:ext>
            </a:extLst>
          </p:cNvPr>
          <p:cNvSpPr/>
          <p:nvPr/>
        </p:nvSpPr>
        <p:spPr>
          <a:xfrm>
            <a:off x="3449065" y="5156152"/>
            <a:ext cx="3143530" cy="1042733"/>
          </a:xfrm>
          <a:custGeom>
            <a:avLst/>
            <a:gdLst>
              <a:gd name="connsiteX0" fmla="*/ 896769 w 3655305"/>
              <a:gd name="connsiteY0" fmla="*/ 92370 h 1181836"/>
              <a:gd name="connsiteX1" fmla="*/ 213278 w 3655305"/>
              <a:gd name="connsiteY1" fmla="*/ 9243 h 1181836"/>
              <a:gd name="connsiteX2" fmla="*/ 841 w 3655305"/>
              <a:gd name="connsiteY2" fmla="*/ 332516 h 1181836"/>
              <a:gd name="connsiteX3" fmla="*/ 176332 w 3655305"/>
              <a:gd name="connsiteY3" fmla="*/ 738916 h 1181836"/>
              <a:gd name="connsiteX4" fmla="*/ 942950 w 3655305"/>
              <a:gd name="connsiteY4" fmla="*/ 932879 h 1181836"/>
              <a:gd name="connsiteX5" fmla="*/ 2032841 w 3655305"/>
              <a:gd name="connsiteY5" fmla="*/ 1163788 h 1181836"/>
              <a:gd name="connsiteX6" fmla="*/ 3307460 w 3655305"/>
              <a:gd name="connsiteY6" fmla="*/ 1108370 h 1181836"/>
              <a:gd name="connsiteX7" fmla="*/ 3649205 w 3655305"/>
              <a:gd name="connsiteY7" fmla="*/ 646552 h 1181836"/>
              <a:gd name="connsiteX8" fmla="*/ 3104260 w 3655305"/>
              <a:gd name="connsiteY8" fmla="*/ 175497 h 1181836"/>
              <a:gd name="connsiteX9" fmla="*/ 1968187 w 3655305"/>
              <a:gd name="connsiteY9" fmla="*/ 138552 h 1181836"/>
              <a:gd name="connsiteX10" fmla="*/ 896769 w 3655305"/>
              <a:gd name="connsiteY10" fmla="*/ 92370 h 11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5305" h="1181836">
                <a:moveTo>
                  <a:pt x="896769" y="92370"/>
                </a:moveTo>
                <a:cubicBezTo>
                  <a:pt x="604284" y="70819"/>
                  <a:pt x="362599" y="-30781"/>
                  <a:pt x="213278" y="9243"/>
                </a:cubicBezTo>
                <a:cubicBezTo>
                  <a:pt x="63957" y="49267"/>
                  <a:pt x="6999" y="210904"/>
                  <a:pt x="841" y="332516"/>
                </a:cubicBezTo>
                <a:cubicBezTo>
                  <a:pt x="-5317" y="454128"/>
                  <a:pt x="19314" y="638856"/>
                  <a:pt x="176332" y="738916"/>
                </a:cubicBezTo>
                <a:cubicBezTo>
                  <a:pt x="333350" y="838976"/>
                  <a:pt x="633532" y="862067"/>
                  <a:pt x="942950" y="932879"/>
                </a:cubicBezTo>
                <a:cubicBezTo>
                  <a:pt x="1252368" y="1003691"/>
                  <a:pt x="1638756" y="1134540"/>
                  <a:pt x="2032841" y="1163788"/>
                </a:cubicBezTo>
                <a:cubicBezTo>
                  <a:pt x="2426926" y="1193036"/>
                  <a:pt x="3038066" y="1194576"/>
                  <a:pt x="3307460" y="1108370"/>
                </a:cubicBezTo>
                <a:cubicBezTo>
                  <a:pt x="3576854" y="1022164"/>
                  <a:pt x="3683072" y="802031"/>
                  <a:pt x="3649205" y="646552"/>
                </a:cubicBezTo>
                <a:cubicBezTo>
                  <a:pt x="3615338" y="491073"/>
                  <a:pt x="3384430" y="260164"/>
                  <a:pt x="3104260" y="175497"/>
                </a:cubicBezTo>
                <a:cubicBezTo>
                  <a:pt x="2824090" y="90830"/>
                  <a:pt x="2334563" y="146249"/>
                  <a:pt x="1968187" y="138552"/>
                </a:cubicBezTo>
                <a:cubicBezTo>
                  <a:pt x="1601811" y="130855"/>
                  <a:pt x="1189254" y="113921"/>
                  <a:pt x="896769" y="92370"/>
                </a:cubicBezTo>
                <a:close/>
              </a:path>
            </a:pathLst>
          </a:custGeom>
          <a:solidFill>
            <a:srgbClr val="C0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EF2D7685-7583-015C-90E4-901F9DCE0699}"/>
              </a:ext>
            </a:extLst>
          </p:cNvPr>
          <p:cNvSpPr/>
          <p:nvPr/>
        </p:nvSpPr>
        <p:spPr>
          <a:xfrm rot="20310547" flipV="1">
            <a:off x="5910291" y="5160644"/>
            <a:ext cx="4363789" cy="1148305"/>
          </a:xfrm>
          <a:custGeom>
            <a:avLst/>
            <a:gdLst>
              <a:gd name="connsiteX0" fmla="*/ 2392540 w 2610220"/>
              <a:gd name="connsiteY0" fmla="*/ 962628 h 2008761"/>
              <a:gd name="connsiteX1" fmla="*/ 1311885 w 2610220"/>
              <a:gd name="connsiteY1" fmla="*/ 1729246 h 2008761"/>
              <a:gd name="connsiteX2" fmla="*/ 508322 w 2610220"/>
              <a:gd name="connsiteY2" fmla="*/ 1997101 h 2008761"/>
              <a:gd name="connsiteX3" fmla="*/ 322 w 2610220"/>
              <a:gd name="connsiteY3" fmla="*/ 1396737 h 2008761"/>
              <a:gd name="connsiteX4" fmla="*/ 443667 w 2610220"/>
              <a:gd name="connsiteY4" fmla="*/ 796374 h 2008761"/>
              <a:gd name="connsiteX5" fmla="*/ 1154867 w 2610220"/>
              <a:gd name="connsiteY5" fmla="*/ 426919 h 2008761"/>
              <a:gd name="connsiteX6" fmla="*/ 1782940 w 2610220"/>
              <a:gd name="connsiteY6" fmla="*/ 131355 h 2008761"/>
              <a:gd name="connsiteX7" fmla="*/ 2050794 w 2610220"/>
              <a:gd name="connsiteY7" fmla="*/ 20519 h 2008761"/>
              <a:gd name="connsiteX8" fmla="*/ 2586503 w 2610220"/>
              <a:gd name="connsiteY8" fmla="*/ 528519 h 2008761"/>
              <a:gd name="connsiteX9" fmla="*/ 2392540 w 2610220"/>
              <a:gd name="connsiteY9" fmla="*/ 962628 h 2008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0220" h="2008761">
                <a:moveTo>
                  <a:pt x="2392540" y="962628"/>
                </a:moveTo>
                <a:cubicBezTo>
                  <a:pt x="2180104" y="1162749"/>
                  <a:pt x="1625921" y="1556834"/>
                  <a:pt x="1311885" y="1729246"/>
                </a:cubicBezTo>
                <a:cubicBezTo>
                  <a:pt x="997849" y="1901658"/>
                  <a:pt x="726916" y="2052519"/>
                  <a:pt x="508322" y="1997101"/>
                </a:cubicBezTo>
                <a:cubicBezTo>
                  <a:pt x="289728" y="1941683"/>
                  <a:pt x="11098" y="1596858"/>
                  <a:pt x="322" y="1396737"/>
                </a:cubicBezTo>
                <a:cubicBezTo>
                  <a:pt x="-10454" y="1196616"/>
                  <a:pt x="251243" y="958010"/>
                  <a:pt x="443667" y="796374"/>
                </a:cubicBezTo>
                <a:cubicBezTo>
                  <a:pt x="636091" y="634738"/>
                  <a:pt x="931655" y="537755"/>
                  <a:pt x="1154867" y="426919"/>
                </a:cubicBezTo>
                <a:cubicBezTo>
                  <a:pt x="1378079" y="316083"/>
                  <a:pt x="1633619" y="199088"/>
                  <a:pt x="1782940" y="131355"/>
                </a:cubicBezTo>
                <a:cubicBezTo>
                  <a:pt x="1932261" y="63622"/>
                  <a:pt x="1916867" y="-45675"/>
                  <a:pt x="2050794" y="20519"/>
                </a:cubicBezTo>
                <a:cubicBezTo>
                  <a:pt x="2184721" y="86713"/>
                  <a:pt x="2529545" y="368422"/>
                  <a:pt x="2586503" y="528519"/>
                </a:cubicBezTo>
                <a:cubicBezTo>
                  <a:pt x="2643461" y="688616"/>
                  <a:pt x="2604976" y="762507"/>
                  <a:pt x="2392540" y="962628"/>
                </a:cubicBezTo>
                <a:close/>
              </a:path>
            </a:pathLst>
          </a:custGeom>
          <a:solidFill>
            <a:srgbClr val="C0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2EDE3ACC-FD3A-48CD-30CA-D697D785EF04}"/>
              </a:ext>
            </a:extLst>
          </p:cNvPr>
          <p:cNvSpPr txBox="1"/>
          <p:nvPr/>
        </p:nvSpPr>
        <p:spPr>
          <a:xfrm rot="10800000" flipV="1">
            <a:off x="7934205" y="5226161"/>
            <a:ext cx="886014" cy="3694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6" name="Freeform: Shape 25">
            <a:extLst>
              <a:ext uri="{FF2B5EF4-FFF2-40B4-BE49-F238E27FC236}">
                <a16:creationId xmlns:a16="http://schemas.microsoft.com/office/drawing/2014/main" id="{D6340AD8-0A13-1D64-33DC-61FCC8F49116}"/>
              </a:ext>
            </a:extLst>
          </p:cNvPr>
          <p:cNvSpPr/>
          <p:nvPr/>
        </p:nvSpPr>
        <p:spPr>
          <a:xfrm>
            <a:off x="1419560" y="2167415"/>
            <a:ext cx="2357440" cy="3510103"/>
          </a:xfrm>
          <a:custGeom>
            <a:avLst/>
            <a:gdLst>
              <a:gd name="connsiteX0" fmla="*/ 156247 w 2426356"/>
              <a:gd name="connsiteY0" fmla="*/ 26270 h 2143186"/>
              <a:gd name="connsiteX1" fmla="*/ 26938 w 2426356"/>
              <a:gd name="connsiteY1" fmla="*/ 303361 h 2143186"/>
              <a:gd name="connsiteX2" fmla="*/ 562647 w 2426356"/>
              <a:gd name="connsiteY2" fmla="*/ 672816 h 2143186"/>
              <a:gd name="connsiteX3" fmla="*/ 1246138 w 2426356"/>
              <a:gd name="connsiteY3" fmla="*/ 848307 h 2143186"/>
              <a:gd name="connsiteX4" fmla="*/ 1310792 w 2426356"/>
              <a:gd name="connsiteY4" fmla="*/ 1365543 h 2143186"/>
              <a:gd name="connsiteX5" fmla="*/ 1606356 w 2426356"/>
              <a:gd name="connsiteY5" fmla="*/ 2012088 h 2143186"/>
              <a:gd name="connsiteX6" fmla="*/ 2289847 w 2426356"/>
              <a:gd name="connsiteY6" fmla="*/ 2095216 h 2143186"/>
              <a:gd name="connsiteX7" fmla="*/ 2391447 w 2426356"/>
              <a:gd name="connsiteY7" fmla="*/ 1439434 h 2143186"/>
              <a:gd name="connsiteX8" fmla="*/ 1855738 w 2426356"/>
              <a:gd name="connsiteY8" fmla="*/ 811361 h 2143186"/>
              <a:gd name="connsiteX9" fmla="*/ 1726429 w 2426356"/>
              <a:gd name="connsiteY9" fmla="*/ 238707 h 2143186"/>
              <a:gd name="connsiteX10" fmla="*/ 812029 w 2426356"/>
              <a:gd name="connsiteY10" fmla="*/ 35507 h 2143186"/>
              <a:gd name="connsiteX11" fmla="*/ 156247 w 2426356"/>
              <a:gd name="connsiteY11" fmla="*/ 26270 h 214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56" h="2143186">
                <a:moveTo>
                  <a:pt x="156247" y="26270"/>
                </a:moveTo>
                <a:cubicBezTo>
                  <a:pt x="25399" y="70912"/>
                  <a:pt x="-40795" y="195603"/>
                  <a:pt x="26938" y="303361"/>
                </a:cubicBezTo>
                <a:cubicBezTo>
                  <a:pt x="94671" y="411119"/>
                  <a:pt x="359447" y="581992"/>
                  <a:pt x="562647" y="672816"/>
                </a:cubicBezTo>
                <a:cubicBezTo>
                  <a:pt x="765847" y="763640"/>
                  <a:pt x="1121447" y="732853"/>
                  <a:pt x="1246138" y="848307"/>
                </a:cubicBezTo>
                <a:cubicBezTo>
                  <a:pt x="1370829" y="963761"/>
                  <a:pt x="1250756" y="1171580"/>
                  <a:pt x="1310792" y="1365543"/>
                </a:cubicBezTo>
                <a:cubicBezTo>
                  <a:pt x="1370828" y="1559506"/>
                  <a:pt x="1443180" y="1890476"/>
                  <a:pt x="1606356" y="2012088"/>
                </a:cubicBezTo>
                <a:cubicBezTo>
                  <a:pt x="1769532" y="2133700"/>
                  <a:pt x="2158998" y="2190658"/>
                  <a:pt x="2289847" y="2095216"/>
                </a:cubicBezTo>
                <a:cubicBezTo>
                  <a:pt x="2420696" y="1999774"/>
                  <a:pt x="2463799" y="1653410"/>
                  <a:pt x="2391447" y="1439434"/>
                </a:cubicBezTo>
                <a:cubicBezTo>
                  <a:pt x="2319095" y="1225458"/>
                  <a:pt x="1966574" y="1011482"/>
                  <a:pt x="1855738" y="811361"/>
                </a:cubicBezTo>
                <a:cubicBezTo>
                  <a:pt x="1744902" y="611240"/>
                  <a:pt x="1900381" y="368016"/>
                  <a:pt x="1726429" y="238707"/>
                </a:cubicBezTo>
                <a:cubicBezTo>
                  <a:pt x="1552477" y="109398"/>
                  <a:pt x="1072187" y="70913"/>
                  <a:pt x="812029" y="35507"/>
                </a:cubicBezTo>
                <a:cubicBezTo>
                  <a:pt x="551871" y="101"/>
                  <a:pt x="287095" y="-18372"/>
                  <a:pt x="156247" y="26270"/>
                </a:cubicBezTo>
                <a:close/>
              </a:path>
            </a:pathLst>
          </a:custGeom>
          <a:solidFill>
            <a:srgbClr val="C0000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4BA042A8-DADA-CC59-B04C-409997325153}"/>
              </a:ext>
            </a:extLst>
          </p:cNvPr>
          <p:cNvSpPr txBox="1"/>
          <p:nvPr/>
        </p:nvSpPr>
        <p:spPr>
          <a:xfrm>
            <a:off x="3896452" y="4748772"/>
            <a:ext cx="833245" cy="5619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Plume</a:t>
            </a:r>
          </a:p>
        </p:txBody>
      </p:sp>
      <p:sp>
        <p:nvSpPr>
          <p:cNvPr id="28" name="TextBox 27">
            <a:extLst>
              <a:ext uri="{FF2B5EF4-FFF2-40B4-BE49-F238E27FC236}">
                <a16:creationId xmlns:a16="http://schemas.microsoft.com/office/drawing/2014/main" id="{DAC3BAA0-9487-31C1-6E1E-8EF34096E7EF}"/>
              </a:ext>
            </a:extLst>
          </p:cNvPr>
          <p:cNvSpPr txBox="1"/>
          <p:nvPr/>
        </p:nvSpPr>
        <p:spPr>
          <a:xfrm>
            <a:off x="4488840" y="6313358"/>
            <a:ext cx="19814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 = up to 3 mg/L</a:t>
            </a:r>
          </a:p>
        </p:txBody>
      </p:sp>
      <p:sp>
        <p:nvSpPr>
          <p:cNvPr id="29" name="TextBox 28">
            <a:extLst>
              <a:ext uri="{FF2B5EF4-FFF2-40B4-BE49-F238E27FC236}">
                <a16:creationId xmlns:a16="http://schemas.microsoft.com/office/drawing/2014/main" id="{31C94957-F958-D8BD-83F5-738BDA4D3768}"/>
              </a:ext>
            </a:extLst>
          </p:cNvPr>
          <p:cNvSpPr txBox="1"/>
          <p:nvPr/>
        </p:nvSpPr>
        <p:spPr>
          <a:xfrm>
            <a:off x="6511443" y="1543876"/>
            <a:ext cx="3663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 livestock guideline = 0.2 mg/L</a:t>
            </a:r>
          </a:p>
        </p:txBody>
      </p:sp>
      <p:sp>
        <p:nvSpPr>
          <p:cNvPr id="30" name="TextBox 29">
            <a:extLst>
              <a:ext uri="{FF2B5EF4-FFF2-40B4-BE49-F238E27FC236}">
                <a16:creationId xmlns:a16="http://schemas.microsoft.com/office/drawing/2014/main" id="{DD661700-CF8C-1838-4B5F-487F1E062419}"/>
              </a:ext>
            </a:extLst>
          </p:cNvPr>
          <p:cNvSpPr txBox="1"/>
          <p:nvPr/>
        </p:nvSpPr>
        <p:spPr>
          <a:xfrm>
            <a:off x="229905" y="5164982"/>
            <a:ext cx="308966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U Maximum B</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ackground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0.094 mg/L</a:t>
            </a:r>
          </a:p>
        </p:txBody>
      </p:sp>
      <p:sp>
        <p:nvSpPr>
          <p:cNvPr id="33" name="Freeform: Shape 32">
            <a:extLst>
              <a:ext uri="{FF2B5EF4-FFF2-40B4-BE49-F238E27FC236}">
                <a16:creationId xmlns:a16="http://schemas.microsoft.com/office/drawing/2014/main" id="{7AA12D89-5CC8-DB8E-26E4-01DBE9DD01B2}"/>
              </a:ext>
            </a:extLst>
          </p:cNvPr>
          <p:cNvSpPr/>
          <p:nvPr/>
        </p:nvSpPr>
        <p:spPr>
          <a:xfrm>
            <a:off x="251012" y="2050368"/>
            <a:ext cx="10981764" cy="1281953"/>
          </a:xfrm>
          <a:custGeom>
            <a:avLst/>
            <a:gdLst>
              <a:gd name="connsiteX0" fmla="*/ 0 w 10981764"/>
              <a:gd name="connsiteY0" fmla="*/ 0 h 1281953"/>
              <a:gd name="connsiteX1" fmla="*/ 8489576 w 10981764"/>
              <a:gd name="connsiteY1" fmla="*/ 358588 h 1281953"/>
              <a:gd name="connsiteX2" fmla="*/ 10981764 w 10981764"/>
              <a:gd name="connsiteY2" fmla="*/ 1281953 h 1281953"/>
            </a:gdLst>
            <a:ahLst/>
            <a:cxnLst>
              <a:cxn ang="0">
                <a:pos x="connsiteX0" y="connsiteY0"/>
              </a:cxn>
              <a:cxn ang="0">
                <a:pos x="connsiteX1" y="connsiteY1"/>
              </a:cxn>
              <a:cxn ang="0">
                <a:pos x="connsiteX2" y="connsiteY2"/>
              </a:cxn>
            </a:cxnLst>
            <a:rect l="l" t="t" r="r" b="b"/>
            <a:pathLst>
              <a:path w="10981764" h="1281953">
                <a:moveTo>
                  <a:pt x="0" y="0"/>
                </a:moveTo>
                <a:cubicBezTo>
                  <a:pt x="3329641" y="72464"/>
                  <a:pt x="6659282" y="144929"/>
                  <a:pt x="8489576" y="358588"/>
                </a:cubicBezTo>
                <a:cubicBezTo>
                  <a:pt x="10319870" y="572247"/>
                  <a:pt x="10554446" y="1137024"/>
                  <a:pt x="10981764" y="128195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c 34">
            <a:extLst>
              <a:ext uri="{FF2B5EF4-FFF2-40B4-BE49-F238E27FC236}">
                <a16:creationId xmlns:a16="http://schemas.microsoft.com/office/drawing/2014/main" id="{2D1D96A4-88DE-9683-B7E0-3BEB55300400}"/>
              </a:ext>
            </a:extLst>
          </p:cNvPr>
          <p:cNvSpPr/>
          <p:nvPr/>
        </p:nvSpPr>
        <p:spPr>
          <a:xfrm rot="10800000">
            <a:off x="11205091" y="2843310"/>
            <a:ext cx="1025628" cy="914400"/>
          </a:xfrm>
          <a:prstGeom prst="arc">
            <a:avLst/>
          </a:prstGeom>
          <a:solidFill>
            <a:schemeClr val="accent1">
              <a:lumMod val="20000"/>
              <a:lumOff val="80000"/>
            </a:schemeClr>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lowchart: Delay 39">
            <a:extLst>
              <a:ext uri="{FF2B5EF4-FFF2-40B4-BE49-F238E27FC236}">
                <a16:creationId xmlns:a16="http://schemas.microsoft.com/office/drawing/2014/main" id="{09138D28-4794-8530-BB62-C21ECAF1D9D6}"/>
              </a:ext>
            </a:extLst>
          </p:cNvPr>
          <p:cNvSpPr/>
          <p:nvPr/>
        </p:nvSpPr>
        <p:spPr>
          <a:xfrm rot="5400000">
            <a:off x="549043" y="1821706"/>
            <a:ext cx="645518" cy="1113889"/>
          </a:xfrm>
          <a:prstGeom prst="flowChartDelay">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C935E5D-1349-E4E6-57B9-B33C2121E903}"/>
              </a:ext>
            </a:extLst>
          </p:cNvPr>
          <p:cNvSpPr/>
          <p:nvPr/>
        </p:nvSpPr>
        <p:spPr>
          <a:xfrm>
            <a:off x="2935424" y="1853534"/>
            <a:ext cx="227860" cy="98747"/>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BE9BA18C-1193-9A12-6F21-9A79D6129A32}"/>
              </a:ext>
            </a:extLst>
          </p:cNvPr>
          <p:cNvSpPr/>
          <p:nvPr/>
        </p:nvSpPr>
        <p:spPr>
          <a:xfrm>
            <a:off x="5086051" y="1986645"/>
            <a:ext cx="433180" cy="18828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F3068363-9749-F819-09AF-869BD766E829}"/>
              </a:ext>
            </a:extLst>
          </p:cNvPr>
          <p:cNvSpPr/>
          <p:nvPr/>
        </p:nvSpPr>
        <p:spPr>
          <a:xfrm>
            <a:off x="5177360" y="1884455"/>
            <a:ext cx="227860" cy="98747"/>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4C125FD-250E-C64B-3368-119872B86A58}"/>
              </a:ext>
            </a:extLst>
          </p:cNvPr>
          <p:cNvSpPr txBox="1"/>
          <p:nvPr/>
        </p:nvSpPr>
        <p:spPr>
          <a:xfrm>
            <a:off x="218970" y="3922466"/>
            <a:ext cx="1829862"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Conquista Confining Unit</a:t>
            </a:r>
          </a:p>
        </p:txBody>
      </p:sp>
      <p:sp>
        <p:nvSpPr>
          <p:cNvPr id="47" name="TextBox 46">
            <a:extLst>
              <a:ext uri="{FF2B5EF4-FFF2-40B4-BE49-F238E27FC236}">
                <a16:creationId xmlns:a16="http://schemas.microsoft.com/office/drawing/2014/main" id="{D46C114C-6FB6-880A-44BF-A4ECBF5E2823}"/>
              </a:ext>
            </a:extLst>
          </p:cNvPr>
          <p:cNvSpPr txBox="1"/>
          <p:nvPr/>
        </p:nvSpPr>
        <p:spPr>
          <a:xfrm>
            <a:off x="9793291" y="1835739"/>
            <a:ext cx="2056973" cy="369332"/>
          </a:xfrm>
          <a:prstGeom prst="rect">
            <a:avLst/>
          </a:prstGeom>
          <a:noFill/>
        </p:spPr>
        <p:txBody>
          <a:bodyPr wrap="square" rtlCol="0">
            <a:spAutoFit/>
          </a:bodyPr>
          <a:lstStyle/>
          <a:p>
            <a:r>
              <a:rPr lang="en-US" dirty="0">
                <a:latin typeface="+mj-lt"/>
              </a:rPr>
              <a:t>San Antonio River</a:t>
            </a:r>
          </a:p>
        </p:txBody>
      </p:sp>
      <p:sp>
        <p:nvSpPr>
          <p:cNvPr id="51" name="Freeform: Shape 50">
            <a:extLst>
              <a:ext uri="{FF2B5EF4-FFF2-40B4-BE49-F238E27FC236}">
                <a16:creationId xmlns:a16="http://schemas.microsoft.com/office/drawing/2014/main" id="{D48ED138-A22C-3EEC-28C7-5F921A1BABE3}"/>
              </a:ext>
            </a:extLst>
          </p:cNvPr>
          <p:cNvSpPr/>
          <p:nvPr/>
        </p:nvSpPr>
        <p:spPr>
          <a:xfrm>
            <a:off x="442918" y="2745532"/>
            <a:ext cx="10698330" cy="867357"/>
          </a:xfrm>
          <a:custGeom>
            <a:avLst/>
            <a:gdLst>
              <a:gd name="connsiteX0" fmla="*/ 0 w 10803170"/>
              <a:gd name="connsiteY0" fmla="*/ 269888 h 1005994"/>
              <a:gd name="connsiteX1" fmla="*/ 3114675 w 10803170"/>
              <a:gd name="connsiteY1" fmla="*/ 3188 h 1005994"/>
              <a:gd name="connsiteX2" fmla="*/ 5495925 w 10803170"/>
              <a:gd name="connsiteY2" fmla="*/ 155588 h 1005994"/>
              <a:gd name="connsiteX3" fmla="*/ 7677150 w 10803170"/>
              <a:gd name="connsiteY3" fmla="*/ 622313 h 1005994"/>
              <a:gd name="connsiteX4" fmla="*/ 9105900 w 10803170"/>
              <a:gd name="connsiteY4" fmla="*/ 898538 h 1005994"/>
              <a:gd name="connsiteX5" fmla="*/ 10610850 w 10803170"/>
              <a:gd name="connsiteY5" fmla="*/ 1003313 h 100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3170" h="1005994">
                <a:moveTo>
                  <a:pt x="0" y="269888"/>
                </a:moveTo>
                <a:cubicBezTo>
                  <a:pt x="1099344" y="146063"/>
                  <a:pt x="2198688" y="22238"/>
                  <a:pt x="3114675" y="3188"/>
                </a:cubicBezTo>
                <a:cubicBezTo>
                  <a:pt x="4030662" y="-15862"/>
                  <a:pt x="4735513" y="52400"/>
                  <a:pt x="5495925" y="155588"/>
                </a:cubicBezTo>
                <a:cubicBezTo>
                  <a:pt x="6256338" y="258775"/>
                  <a:pt x="7075488" y="498488"/>
                  <a:pt x="7677150" y="622313"/>
                </a:cubicBezTo>
                <a:cubicBezTo>
                  <a:pt x="8278813" y="746138"/>
                  <a:pt x="8616950" y="835038"/>
                  <a:pt x="9105900" y="898538"/>
                </a:cubicBezTo>
                <a:cubicBezTo>
                  <a:pt x="9594850" y="962038"/>
                  <a:pt x="11387137" y="1019188"/>
                  <a:pt x="10610850" y="100331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C3C5E7E-9D5E-2895-68EB-4CF7836715AB}"/>
              </a:ext>
            </a:extLst>
          </p:cNvPr>
          <p:cNvSpPr/>
          <p:nvPr/>
        </p:nvSpPr>
        <p:spPr>
          <a:xfrm>
            <a:off x="442918" y="4026082"/>
            <a:ext cx="11163593" cy="2228465"/>
          </a:xfrm>
          <a:custGeom>
            <a:avLst/>
            <a:gdLst>
              <a:gd name="connsiteX0" fmla="*/ 0 w 11239500"/>
              <a:gd name="connsiteY0" fmla="*/ 1238250 h 1434241"/>
              <a:gd name="connsiteX1" fmla="*/ 8867775 w 11239500"/>
              <a:gd name="connsiteY1" fmla="*/ 1333500 h 1434241"/>
              <a:gd name="connsiteX2" fmla="*/ 11239500 w 11239500"/>
              <a:gd name="connsiteY2" fmla="*/ 0 h 1434241"/>
            </a:gdLst>
            <a:ahLst/>
            <a:cxnLst>
              <a:cxn ang="0">
                <a:pos x="connsiteX0" y="connsiteY0"/>
              </a:cxn>
              <a:cxn ang="0">
                <a:pos x="connsiteX1" y="connsiteY1"/>
              </a:cxn>
              <a:cxn ang="0">
                <a:pos x="connsiteX2" y="connsiteY2"/>
              </a:cxn>
            </a:cxnLst>
            <a:rect l="l" t="t" r="r" b="b"/>
            <a:pathLst>
              <a:path w="11239500" h="1434241">
                <a:moveTo>
                  <a:pt x="0" y="1238250"/>
                </a:moveTo>
                <a:cubicBezTo>
                  <a:pt x="3497262" y="1389062"/>
                  <a:pt x="6994525" y="1539875"/>
                  <a:pt x="8867775" y="1333500"/>
                </a:cubicBezTo>
                <a:cubicBezTo>
                  <a:pt x="10741025" y="1127125"/>
                  <a:pt x="11031538" y="206375"/>
                  <a:pt x="11239500" y="0"/>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D0C35B46-4906-92A8-6882-1CBAC2E2F13A}"/>
              </a:ext>
            </a:extLst>
          </p:cNvPr>
          <p:cNvSpPr/>
          <p:nvPr/>
        </p:nvSpPr>
        <p:spPr>
          <a:xfrm>
            <a:off x="228600" y="3763722"/>
            <a:ext cx="11353800" cy="938048"/>
          </a:xfrm>
          <a:custGeom>
            <a:avLst/>
            <a:gdLst>
              <a:gd name="connsiteX0" fmla="*/ 28575 w 11333124"/>
              <a:gd name="connsiteY0" fmla="*/ 346845 h 1344588"/>
              <a:gd name="connsiteX1" fmla="*/ 2219325 w 11333124"/>
              <a:gd name="connsiteY1" fmla="*/ 22995 h 1344588"/>
              <a:gd name="connsiteX2" fmla="*/ 4286250 w 11333124"/>
              <a:gd name="connsiteY2" fmla="*/ 346845 h 1344588"/>
              <a:gd name="connsiteX3" fmla="*/ 8105775 w 11333124"/>
              <a:gd name="connsiteY3" fmla="*/ 308745 h 1344588"/>
              <a:gd name="connsiteX4" fmla="*/ 9925050 w 11333124"/>
              <a:gd name="connsiteY4" fmla="*/ 137295 h 1344588"/>
              <a:gd name="connsiteX5" fmla="*/ 10820400 w 11333124"/>
              <a:gd name="connsiteY5" fmla="*/ 403995 h 1344588"/>
              <a:gd name="connsiteX6" fmla="*/ 11287125 w 11333124"/>
              <a:gd name="connsiteY6" fmla="*/ 3945 h 1344588"/>
              <a:gd name="connsiteX7" fmla="*/ 11134725 w 11333124"/>
              <a:gd name="connsiteY7" fmla="*/ 699270 h 1344588"/>
              <a:gd name="connsiteX8" fmla="*/ 9686925 w 11333124"/>
              <a:gd name="connsiteY8" fmla="*/ 1194570 h 1344588"/>
              <a:gd name="connsiteX9" fmla="*/ 7696200 w 11333124"/>
              <a:gd name="connsiteY9" fmla="*/ 1213620 h 1344588"/>
              <a:gd name="connsiteX10" fmla="*/ 6286500 w 11333124"/>
              <a:gd name="connsiteY10" fmla="*/ 1327920 h 1344588"/>
              <a:gd name="connsiteX11" fmla="*/ 4953000 w 11333124"/>
              <a:gd name="connsiteY11" fmla="*/ 1308870 h 1344588"/>
              <a:gd name="connsiteX12" fmla="*/ 4457700 w 11333124"/>
              <a:gd name="connsiteY12" fmla="*/ 1004070 h 1344588"/>
              <a:gd name="connsiteX13" fmla="*/ 3810000 w 11333124"/>
              <a:gd name="connsiteY13" fmla="*/ 889770 h 1344588"/>
              <a:gd name="connsiteX14" fmla="*/ 2981325 w 11333124"/>
              <a:gd name="connsiteY14" fmla="*/ 927870 h 1344588"/>
              <a:gd name="connsiteX15" fmla="*/ 1943100 w 11333124"/>
              <a:gd name="connsiteY15" fmla="*/ 1146945 h 1344588"/>
              <a:gd name="connsiteX16" fmla="*/ 1247775 w 11333124"/>
              <a:gd name="connsiteY16" fmla="*/ 1261245 h 1344588"/>
              <a:gd name="connsiteX17" fmla="*/ 438150 w 11333124"/>
              <a:gd name="connsiteY17" fmla="*/ 1299345 h 1344588"/>
              <a:gd name="connsiteX18" fmla="*/ 209550 w 11333124"/>
              <a:gd name="connsiteY18" fmla="*/ 1299345 h 1344588"/>
              <a:gd name="connsiteX19" fmla="*/ 0 w 11333124"/>
              <a:gd name="connsiteY19" fmla="*/ 1242195 h 134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333124" h="1344588">
                <a:moveTo>
                  <a:pt x="28575" y="346845"/>
                </a:moveTo>
                <a:cubicBezTo>
                  <a:pt x="769144" y="184920"/>
                  <a:pt x="1509713" y="22995"/>
                  <a:pt x="2219325" y="22995"/>
                </a:cubicBezTo>
                <a:cubicBezTo>
                  <a:pt x="2928937" y="22995"/>
                  <a:pt x="3305175" y="299220"/>
                  <a:pt x="4286250" y="346845"/>
                </a:cubicBezTo>
                <a:cubicBezTo>
                  <a:pt x="5267325" y="394470"/>
                  <a:pt x="7165975" y="343670"/>
                  <a:pt x="8105775" y="308745"/>
                </a:cubicBezTo>
                <a:cubicBezTo>
                  <a:pt x="9045575" y="273820"/>
                  <a:pt x="9472613" y="121420"/>
                  <a:pt x="9925050" y="137295"/>
                </a:cubicBezTo>
                <a:cubicBezTo>
                  <a:pt x="10377487" y="153170"/>
                  <a:pt x="10593388" y="426220"/>
                  <a:pt x="10820400" y="403995"/>
                </a:cubicBezTo>
                <a:cubicBezTo>
                  <a:pt x="11047412" y="381770"/>
                  <a:pt x="11234738" y="-45267"/>
                  <a:pt x="11287125" y="3945"/>
                </a:cubicBezTo>
                <a:cubicBezTo>
                  <a:pt x="11339512" y="53157"/>
                  <a:pt x="11401425" y="500833"/>
                  <a:pt x="11134725" y="699270"/>
                </a:cubicBezTo>
                <a:cubicBezTo>
                  <a:pt x="10868025" y="897708"/>
                  <a:pt x="10260013" y="1108845"/>
                  <a:pt x="9686925" y="1194570"/>
                </a:cubicBezTo>
                <a:cubicBezTo>
                  <a:pt x="9113838" y="1280295"/>
                  <a:pt x="8262938" y="1191395"/>
                  <a:pt x="7696200" y="1213620"/>
                </a:cubicBezTo>
                <a:cubicBezTo>
                  <a:pt x="7129463" y="1235845"/>
                  <a:pt x="6743700" y="1312045"/>
                  <a:pt x="6286500" y="1327920"/>
                </a:cubicBezTo>
                <a:cubicBezTo>
                  <a:pt x="5829300" y="1343795"/>
                  <a:pt x="5257800" y="1362845"/>
                  <a:pt x="4953000" y="1308870"/>
                </a:cubicBezTo>
                <a:cubicBezTo>
                  <a:pt x="4648200" y="1254895"/>
                  <a:pt x="4648200" y="1073920"/>
                  <a:pt x="4457700" y="1004070"/>
                </a:cubicBezTo>
                <a:cubicBezTo>
                  <a:pt x="4267200" y="934220"/>
                  <a:pt x="4056063" y="902470"/>
                  <a:pt x="3810000" y="889770"/>
                </a:cubicBezTo>
                <a:cubicBezTo>
                  <a:pt x="3563937" y="877070"/>
                  <a:pt x="3292475" y="885008"/>
                  <a:pt x="2981325" y="927870"/>
                </a:cubicBezTo>
                <a:cubicBezTo>
                  <a:pt x="2670175" y="970732"/>
                  <a:pt x="2232025" y="1091383"/>
                  <a:pt x="1943100" y="1146945"/>
                </a:cubicBezTo>
                <a:cubicBezTo>
                  <a:pt x="1654175" y="1202507"/>
                  <a:pt x="1498600" y="1235845"/>
                  <a:pt x="1247775" y="1261245"/>
                </a:cubicBezTo>
                <a:cubicBezTo>
                  <a:pt x="996950" y="1286645"/>
                  <a:pt x="611187" y="1292995"/>
                  <a:pt x="438150" y="1299345"/>
                </a:cubicBezTo>
                <a:cubicBezTo>
                  <a:pt x="265113" y="1305695"/>
                  <a:pt x="282575" y="1308870"/>
                  <a:pt x="209550" y="1299345"/>
                </a:cubicBezTo>
                <a:cubicBezTo>
                  <a:pt x="136525" y="1289820"/>
                  <a:pt x="68262" y="1266007"/>
                  <a:pt x="0" y="1242195"/>
                </a:cubicBezTo>
              </a:path>
            </a:pathLst>
          </a:custGeom>
          <a:no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9B556882-5824-E190-6AB2-E1A5774718D2}"/>
              </a:ext>
            </a:extLst>
          </p:cNvPr>
          <p:cNvSpPr txBox="1"/>
          <p:nvPr/>
        </p:nvSpPr>
        <p:spPr>
          <a:xfrm>
            <a:off x="5631738" y="3546950"/>
            <a:ext cx="2845266" cy="646331"/>
          </a:xfrm>
          <a:prstGeom prst="rect">
            <a:avLst/>
          </a:prstGeom>
          <a:noFill/>
        </p:spPr>
        <p:txBody>
          <a:bodyPr wrap="square" rtlCol="0">
            <a:spAutoFit/>
          </a:bodyPr>
          <a:lstStyle/>
          <a:p>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Groundwater Flow Direction </a:t>
            </a:r>
          </a:p>
          <a:p>
            <a:endParaRPr lang="en-US" dirty="0"/>
          </a:p>
        </p:txBody>
      </p:sp>
      <p:sp>
        <p:nvSpPr>
          <p:cNvPr id="34" name="Rectangle 33">
            <a:extLst>
              <a:ext uri="{FF2B5EF4-FFF2-40B4-BE49-F238E27FC236}">
                <a16:creationId xmlns:a16="http://schemas.microsoft.com/office/drawing/2014/main" id="{1DDBA990-CD01-B4B3-D4A9-662FD605AF23}"/>
              </a:ext>
            </a:extLst>
          </p:cNvPr>
          <p:cNvSpPr/>
          <p:nvPr/>
        </p:nvSpPr>
        <p:spPr>
          <a:xfrm>
            <a:off x="2825821" y="1937060"/>
            <a:ext cx="433180" cy="188286"/>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Brown and white cow">
            <a:extLst>
              <a:ext uri="{FF2B5EF4-FFF2-40B4-BE49-F238E27FC236}">
                <a16:creationId xmlns:a16="http://schemas.microsoft.com/office/drawing/2014/main" id="{EC9FDB09-7CB9-36B1-1DF9-1F3206457EEF}"/>
              </a:ext>
            </a:extLst>
          </p:cNvPr>
          <p:cNvPicPr>
            <a:picLocks noChangeAspect="1"/>
          </p:cNvPicPr>
          <p:nvPr/>
        </p:nvPicPr>
        <p:blipFill rotWithShape="1">
          <a:blip r:embed="rId4">
            <a:extLst>
              <a:ext uri="{28A0092B-C50C-407E-A947-70E740481C1C}">
                <a14:useLocalDpi xmlns:a14="http://schemas.microsoft.com/office/drawing/2010/main" val="0"/>
              </a:ext>
            </a:extLst>
          </a:blip>
          <a:srcRect l="42981" t="21745" r="2254" b="4560"/>
          <a:stretch/>
        </p:blipFill>
        <p:spPr>
          <a:xfrm>
            <a:off x="7949762" y="1904007"/>
            <a:ext cx="806212" cy="726226"/>
          </a:xfrm>
          <a:prstGeom prst="rect">
            <a:avLst/>
          </a:prstGeom>
        </p:spPr>
      </p:pic>
      <p:cxnSp>
        <p:nvCxnSpPr>
          <p:cNvPr id="3" name="Straight Arrow Connector 2">
            <a:extLst>
              <a:ext uri="{FF2B5EF4-FFF2-40B4-BE49-F238E27FC236}">
                <a16:creationId xmlns:a16="http://schemas.microsoft.com/office/drawing/2014/main" id="{73796008-AE79-F522-66C4-C07368AC4AA7}"/>
              </a:ext>
            </a:extLst>
          </p:cNvPr>
          <p:cNvCxnSpPr>
            <a:cxnSpLocks/>
          </p:cNvCxnSpPr>
          <p:nvPr/>
        </p:nvCxnSpPr>
        <p:spPr>
          <a:xfrm flipV="1">
            <a:off x="11116391" y="3580595"/>
            <a:ext cx="230819" cy="44119"/>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FC57A724-2108-941A-C229-EC40848476F4}"/>
              </a:ext>
            </a:extLst>
          </p:cNvPr>
          <p:cNvCxnSpPr>
            <a:cxnSpLocks/>
          </p:cNvCxnSpPr>
          <p:nvPr/>
        </p:nvCxnSpPr>
        <p:spPr>
          <a:xfrm flipV="1">
            <a:off x="11606511" y="3744784"/>
            <a:ext cx="103339" cy="295733"/>
          </a:xfrm>
          <a:prstGeom prst="straightConnector1">
            <a:avLst/>
          </a:prstGeom>
          <a:ln w="38100">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6" name="Arrow: Right 5">
            <a:extLst>
              <a:ext uri="{FF2B5EF4-FFF2-40B4-BE49-F238E27FC236}">
                <a16:creationId xmlns:a16="http://schemas.microsoft.com/office/drawing/2014/main" id="{5F764E73-E787-115D-8BFF-E30BBE02BB06}"/>
              </a:ext>
            </a:extLst>
          </p:cNvPr>
          <p:cNvSpPr/>
          <p:nvPr/>
        </p:nvSpPr>
        <p:spPr>
          <a:xfrm>
            <a:off x="8433373" y="3638277"/>
            <a:ext cx="1036320" cy="1985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60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p:bldP spid="26" grpId="0" animBg="1"/>
      <p:bldP spid="27" grpId="0"/>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2DA1C-972B-C9B6-C2AC-CAF9E2DF59BE}"/>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676BA20-5FCF-3FB7-150F-05869995F792}"/>
              </a:ext>
            </a:extLst>
          </p:cNvPr>
          <p:cNvSpPr>
            <a:spLocks noGrp="1"/>
          </p:cNvSpPr>
          <p:nvPr>
            <p:ph idx="1"/>
          </p:nvPr>
        </p:nvSpPr>
        <p:spPr>
          <a:xfrm>
            <a:off x="838200" y="1390118"/>
            <a:ext cx="10700208" cy="4804097"/>
          </a:xfrm>
        </p:spPr>
        <p:txBody>
          <a:bodyPr/>
          <a:lstStyle/>
          <a:p>
            <a:pPr>
              <a:lnSpc>
                <a:spcPct val="150000"/>
              </a:lnSpc>
            </a:pPr>
            <a:r>
              <a:rPr lang="en-US" dirty="0"/>
              <a:t>Majority of contaminant plume has passed through well 0891.</a:t>
            </a:r>
          </a:p>
          <a:p>
            <a:pPr>
              <a:lnSpc>
                <a:spcPct val="150000"/>
              </a:lnSpc>
            </a:pPr>
            <a:r>
              <a:rPr lang="en-US" dirty="0"/>
              <a:t>Uranium concentrations exceed livestock watering guidelines.</a:t>
            </a:r>
          </a:p>
          <a:p>
            <a:pPr>
              <a:lnSpc>
                <a:spcPct val="150000"/>
              </a:lnSpc>
            </a:pPr>
            <a:r>
              <a:rPr lang="en-US" dirty="0"/>
              <a:t>Original best management practice goal of confirming that “legacy contamination is not affecting downgradient groundwater quality” is not being met.</a:t>
            </a:r>
          </a:p>
          <a:p>
            <a:pPr>
              <a:lnSpc>
                <a:spcPct val="150000"/>
              </a:lnSpc>
            </a:pPr>
            <a:r>
              <a:rPr lang="en-US" dirty="0"/>
              <a:t>The site still needs to be monitored. </a:t>
            </a:r>
          </a:p>
          <a:p>
            <a:pPr>
              <a:lnSpc>
                <a:spcPct val="150000"/>
              </a:lnSpc>
            </a:pPr>
            <a:r>
              <a:rPr lang="en-US" dirty="0"/>
              <a:t>In addition to LM's current practice of researching well permits in the area and notifications, this study has informed an area of concern for sending letters to landowners indicating that groundwater should not be used.</a:t>
            </a:r>
          </a:p>
        </p:txBody>
      </p:sp>
      <p:sp>
        <p:nvSpPr>
          <p:cNvPr id="4" name="Slide Number Placeholder 3">
            <a:extLst>
              <a:ext uri="{FF2B5EF4-FFF2-40B4-BE49-F238E27FC236}">
                <a16:creationId xmlns:a16="http://schemas.microsoft.com/office/drawing/2014/main" id="{79A114C6-4E9F-C5FD-3088-6E2B8BCF4199}"/>
              </a:ext>
            </a:extLst>
          </p:cNvPr>
          <p:cNvSpPr>
            <a:spLocks noGrp="1"/>
          </p:cNvSpPr>
          <p:nvPr>
            <p:ph type="sldNum" sz="quarter" idx="4"/>
          </p:nvPr>
        </p:nvSpPr>
        <p:spPr/>
        <p:txBody>
          <a:bodyPr/>
          <a:lstStyle/>
          <a:p>
            <a:fld id="{A5AB53F2-1F7C-487E-8143-01417D3DC9C3}" type="slidenum">
              <a:rPr lang="en-US" smtClean="0"/>
              <a:pPr/>
              <a:t>8</a:t>
            </a:fld>
            <a:endParaRPr lang="en-US" dirty="0"/>
          </a:p>
        </p:txBody>
      </p:sp>
    </p:spTree>
    <p:extLst>
      <p:ext uri="{BB962C8B-B14F-4D97-AF65-F5344CB8AC3E}">
        <p14:creationId xmlns:p14="http://schemas.microsoft.com/office/powerpoint/2010/main" val="302169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2DB9-71BC-6A8B-0A8F-1AC8E3AC084C}"/>
              </a:ext>
            </a:extLst>
          </p:cNvPr>
          <p:cNvSpPr>
            <a:spLocks noGrp="1"/>
          </p:cNvSpPr>
          <p:nvPr>
            <p:ph type="title"/>
          </p:nvPr>
        </p:nvSpPr>
        <p:spPr/>
        <p:txBody>
          <a:bodyPr/>
          <a:lstStyle/>
          <a:p>
            <a:pPr algn="ctr"/>
            <a:r>
              <a:rPr lang="en-US" dirty="0"/>
              <a:t>Thank you!</a:t>
            </a:r>
          </a:p>
        </p:txBody>
      </p:sp>
      <p:sp>
        <p:nvSpPr>
          <p:cNvPr id="3" name="Content Placeholder 2">
            <a:extLst>
              <a:ext uri="{FF2B5EF4-FFF2-40B4-BE49-F238E27FC236}">
                <a16:creationId xmlns:a16="http://schemas.microsoft.com/office/drawing/2014/main" id="{AEC6A1A8-64EE-0467-10B5-EF7648A3A7E4}"/>
              </a:ext>
            </a:extLst>
          </p:cNvPr>
          <p:cNvSpPr>
            <a:spLocks noGrp="1"/>
          </p:cNvSpPr>
          <p:nvPr>
            <p:ph idx="1"/>
          </p:nvPr>
        </p:nvSpPr>
        <p:spPr/>
        <p:txBody>
          <a:bodyPr/>
          <a:lstStyle/>
          <a:p>
            <a:pPr marL="0" indent="0">
              <a:buNone/>
            </a:pPr>
            <a:r>
              <a:rPr lang="en-US" dirty="0"/>
              <a:t>Special thanks to:</a:t>
            </a:r>
          </a:p>
          <a:p>
            <a:pPr lvl="1"/>
            <a:r>
              <a:rPr lang="en-US" dirty="0"/>
              <a:t>Angelita Denny and Mary Young, who have collaborated with Clarence T. Brown and Dean Wess from Pre-College University to make the MES program possible</a:t>
            </a:r>
          </a:p>
          <a:p>
            <a:pPr lvl="1"/>
            <a:r>
              <a:rPr lang="en-US" dirty="0"/>
              <a:t>Raymond Johnson, Stacy Trowbridge, Charlee Boger, and LM, who have mentored me through my internship experience and made this presentation possible</a:t>
            </a:r>
          </a:p>
          <a:p>
            <a:pPr lvl="1"/>
            <a:r>
              <a:rPr lang="en-US" dirty="0"/>
              <a:t>Alexis-Marie Parrish and </a:t>
            </a:r>
            <a:r>
              <a:rPr lang="en-US" dirty="0" err="1"/>
              <a:t>KennaLee</a:t>
            </a:r>
            <a:r>
              <a:rPr lang="en-US" dirty="0"/>
              <a:t> Rowley, for their support and kindness throughout our internship experience together</a:t>
            </a:r>
          </a:p>
          <a:p>
            <a:endParaRPr lang="en-US" dirty="0"/>
          </a:p>
        </p:txBody>
      </p:sp>
      <p:sp>
        <p:nvSpPr>
          <p:cNvPr id="4" name="Slide Number Placeholder 3">
            <a:extLst>
              <a:ext uri="{FF2B5EF4-FFF2-40B4-BE49-F238E27FC236}">
                <a16:creationId xmlns:a16="http://schemas.microsoft.com/office/drawing/2014/main" id="{7A9EF7B4-03D7-EFEC-6120-2746367A5942}"/>
              </a:ext>
            </a:extLst>
          </p:cNvPr>
          <p:cNvSpPr>
            <a:spLocks noGrp="1"/>
          </p:cNvSpPr>
          <p:nvPr>
            <p:ph type="sldNum" sz="quarter" idx="4"/>
          </p:nvPr>
        </p:nvSpPr>
        <p:spPr/>
        <p:txBody>
          <a:bodyPr/>
          <a:lstStyle/>
          <a:p>
            <a:fld id="{A5AB53F2-1F7C-487E-8143-01417D3DC9C3}" type="slidenum">
              <a:rPr lang="en-US" smtClean="0"/>
              <a:pPr/>
              <a:t>9</a:t>
            </a:fld>
            <a:endParaRPr lang="en-US" dirty="0"/>
          </a:p>
        </p:txBody>
      </p:sp>
      <p:pic>
        <p:nvPicPr>
          <p:cNvPr id="5" name="Picture 4" descr="A picture containing tree, outdoor, grass, person&#10;&#10;Description automatically generated">
            <a:extLst>
              <a:ext uri="{FF2B5EF4-FFF2-40B4-BE49-F238E27FC236}">
                <a16:creationId xmlns:a16="http://schemas.microsoft.com/office/drawing/2014/main" id="{62DC7359-7DFA-5B47-8A46-3819B3930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393" y="3851074"/>
            <a:ext cx="5497213" cy="2542600"/>
          </a:xfrm>
          <a:prstGeom prst="rect">
            <a:avLst/>
          </a:prstGeom>
          <a:ln w="9525">
            <a:solidFill>
              <a:schemeClr val="tx1"/>
            </a:solidFill>
          </a:ln>
        </p:spPr>
      </p:pic>
    </p:spTree>
    <p:extLst>
      <p:ext uri="{BB962C8B-B14F-4D97-AF65-F5344CB8AC3E}">
        <p14:creationId xmlns:p14="http://schemas.microsoft.com/office/powerpoint/2010/main" val="3610685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utreach">
  <a:themeElements>
    <a:clrScheme name="Legacy Management">
      <a:dk1>
        <a:sysClr val="windowText" lastClr="000000"/>
      </a:dk1>
      <a:lt1>
        <a:srgbClr val="FFFFFF"/>
      </a:lt1>
      <a:dk2>
        <a:srgbClr val="19325C"/>
      </a:dk2>
      <a:lt2>
        <a:srgbClr val="FFFFFF"/>
      </a:lt2>
      <a:accent1>
        <a:srgbClr val="316BA3"/>
      </a:accent1>
      <a:accent2>
        <a:srgbClr val="106636"/>
      </a:accent2>
      <a:accent3>
        <a:srgbClr val="F2C10E"/>
      </a:accent3>
      <a:accent4>
        <a:srgbClr val="9D1D20"/>
      </a:accent4>
      <a:accent5>
        <a:srgbClr val="9B84B6"/>
      </a:accent5>
      <a:accent6>
        <a:srgbClr val="E36C09"/>
      </a:accent6>
      <a:hlink>
        <a:srgbClr val="316BA3"/>
      </a:hlink>
      <a:folHlink>
        <a:srgbClr val="9B84B6"/>
      </a:folHlink>
    </a:clrScheme>
    <a:fontScheme name="Legacy Management">
      <a:majorFont>
        <a:latin typeface="Arial"/>
        <a:ea typeface=""/>
        <a:cs typeface=""/>
      </a:majorFont>
      <a:minorFont>
        <a:latin typeface="Georgi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 Template 2019" id="{E5A2C408-F381-4D22-A694-89643371B9C3}" vid="{856C326E-FDA5-4393-B24D-0BA5C95D3C02}"/>
    </a:ext>
  </a:extLst>
</a:theme>
</file>

<file path=ppt/theme/theme2.xml><?xml version="1.0" encoding="utf-8"?>
<a:theme xmlns:a="http://schemas.openxmlformats.org/drawingml/2006/main" name="DOE">
  <a:themeElements>
    <a:clrScheme name="Legacy Management">
      <a:dk1>
        <a:sysClr val="windowText" lastClr="000000"/>
      </a:dk1>
      <a:lt1>
        <a:srgbClr val="FFFFFF"/>
      </a:lt1>
      <a:dk2>
        <a:srgbClr val="19325C"/>
      </a:dk2>
      <a:lt2>
        <a:srgbClr val="FFFFFF"/>
      </a:lt2>
      <a:accent1>
        <a:srgbClr val="316BA3"/>
      </a:accent1>
      <a:accent2>
        <a:srgbClr val="106636"/>
      </a:accent2>
      <a:accent3>
        <a:srgbClr val="F2C10E"/>
      </a:accent3>
      <a:accent4>
        <a:srgbClr val="9D1D20"/>
      </a:accent4>
      <a:accent5>
        <a:srgbClr val="9B84B6"/>
      </a:accent5>
      <a:accent6>
        <a:srgbClr val="E36C09"/>
      </a:accent6>
      <a:hlink>
        <a:srgbClr val="316BA3"/>
      </a:hlink>
      <a:folHlink>
        <a:srgbClr val="9B84B6"/>
      </a:folHlink>
    </a:clrScheme>
    <a:fontScheme name="Legacy Management">
      <a:majorFont>
        <a:latin typeface="Arial"/>
        <a:ea typeface=""/>
        <a:cs typeface=""/>
      </a:majorFont>
      <a:minorFont>
        <a:latin typeface="Georgi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 Template 2019" id="{E5A2C408-F381-4D22-A694-89643371B9C3}" vid="{E40BBE41-DD96-4B5E-982C-FA1191D3AEAA}"/>
    </a:ext>
  </a:extLst>
</a:theme>
</file>

<file path=ppt/theme/theme3.xml><?xml version="1.0" encoding="utf-8"?>
<a:theme xmlns:a="http://schemas.openxmlformats.org/drawingml/2006/main" name="LM-LMSP Template Updated_111219">
  <a:themeElements>
    <a:clrScheme name="Legacy Management">
      <a:dk1>
        <a:sysClr val="windowText" lastClr="000000"/>
      </a:dk1>
      <a:lt1>
        <a:srgbClr val="FFFFFF"/>
      </a:lt1>
      <a:dk2>
        <a:srgbClr val="19325C"/>
      </a:dk2>
      <a:lt2>
        <a:srgbClr val="FFFFFF"/>
      </a:lt2>
      <a:accent1>
        <a:srgbClr val="316BA3"/>
      </a:accent1>
      <a:accent2>
        <a:srgbClr val="106636"/>
      </a:accent2>
      <a:accent3>
        <a:srgbClr val="F2C10E"/>
      </a:accent3>
      <a:accent4>
        <a:srgbClr val="9D1D20"/>
      </a:accent4>
      <a:accent5>
        <a:srgbClr val="9B84B6"/>
      </a:accent5>
      <a:accent6>
        <a:srgbClr val="E36C09"/>
      </a:accent6>
      <a:hlink>
        <a:srgbClr val="316BA3"/>
      </a:hlink>
      <a:folHlink>
        <a:srgbClr val="9B84B6"/>
      </a:folHlink>
    </a:clrScheme>
    <a:fontScheme name="Legacy Management">
      <a:majorFont>
        <a:latin typeface="Arial"/>
        <a:ea typeface=""/>
        <a:cs typeface=""/>
      </a:majorFont>
      <a:minorFont>
        <a:latin typeface="Georgi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LMSP Template Updated_111219" id="{186C7B56-4B82-46ED-82AA-66D2B484D693}" vid="{23F78D01-3E07-44B6-9C7D-6AA89E8EFF0A}"/>
    </a:ext>
  </a:extLst>
</a:theme>
</file>

<file path=ppt/theme/theme4.xml><?xml version="1.0" encoding="utf-8"?>
<a:theme xmlns:a="http://schemas.openxmlformats.org/drawingml/2006/main" name="1_DOE">
  <a:themeElements>
    <a:clrScheme name="Legacy Management">
      <a:dk1>
        <a:sysClr val="windowText" lastClr="000000"/>
      </a:dk1>
      <a:lt1>
        <a:srgbClr val="FFFFFF"/>
      </a:lt1>
      <a:dk2>
        <a:srgbClr val="19325C"/>
      </a:dk2>
      <a:lt2>
        <a:srgbClr val="FFFFFF"/>
      </a:lt2>
      <a:accent1>
        <a:srgbClr val="316BA3"/>
      </a:accent1>
      <a:accent2>
        <a:srgbClr val="106636"/>
      </a:accent2>
      <a:accent3>
        <a:srgbClr val="F2C10E"/>
      </a:accent3>
      <a:accent4>
        <a:srgbClr val="9D1D20"/>
      </a:accent4>
      <a:accent5>
        <a:srgbClr val="9B84B6"/>
      </a:accent5>
      <a:accent6>
        <a:srgbClr val="E36C09"/>
      </a:accent6>
      <a:hlink>
        <a:srgbClr val="316BA3"/>
      </a:hlink>
      <a:folHlink>
        <a:srgbClr val="9B84B6"/>
      </a:folHlink>
    </a:clrScheme>
    <a:fontScheme name="Legacy Management">
      <a:majorFont>
        <a:latin typeface="Arial"/>
        <a:ea typeface=""/>
        <a:cs typeface=""/>
      </a:majorFont>
      <a:minorFont>
        <a:latin typeface="Georgi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M Template 2019.potx" id="{489C53CC-5B5F-4396-91E5-0C5226A65D7A}" vid="{D6972F14-209E-476B-BC28-86A308D16BC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LM Template 2019</Template>
  <TotalTime>12535</TotalTime>
  <Words>1396</Words>
  <Application>Microsoft Office PowerPoint</Application>
  <PresentationFormat>Widescreen</PresentationFormat>
  <Paragraphs>125</Paragraphs>
  <Slides>9</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Microsoft JhengHei</vt:lpstr>
      <vt:lpstr>Arial</vt:lpstr>
      <vt:lpstr>Calibri</vt:lpstr>
      <vt:lpstr>Georgia</vt:lpstr>
      <vt:lpstr>Wingdings</vt:lpstr>
      <vt:lpstr>Outreach</vt:lpstr>
      <vt:lpstr>DOE</vt:lpstr>
      <vt:lpstr>LM-LMSP Template Updated_111219</vt:lpstr>
      <vt:lpstr>1_DOE</vt:lpstr>
      <vt:lpstr>Groundwater Monitoring Assessment  at the Falls City, Texas,  Uranium Tailings Disposal Site</vt:lpstr>
      <vt:lpstr>Site Overview &amp; Assessment Purpose</vt:lpstr>
      <vt:lpstr>Falls City, Texas, Uranium Mill and Disposal Site History</vt:lpstr>
      <vt:lpstr>Compliance Strategy and Monitoring Decision</vt:lpstr>
      <vt:lpstr>Monitoring Wells at the Falls City Disposal Cell </vt:lpstr>
      <vt:lpstr>Uranium Concentration at Monitoring Well 0891</vt:lpstr>
      <vt:lpstr>Conceptual Groundwater Flow of pH Plume *not to scale*</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Tigar, Aaron (CONTR)</dc:creator>
  <cp:lastModifiedBy>Michelle A. Coe</cp:lastModifiedBy>
  <cp:revision>420</cp:revision>
  <dcterms:created xsi:type="dcterms:W3CDTF">2019-12-09T18:08:12Z</dcterms:created>
  <dcterms:modified xsi:type="dcterms:W3CDTF">2024-04-09T14:05:02Z</dcterms:modified>
</cp:coreProperties>
</file>